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 id="2147483664" r:id="rId2"/>
    <p:sldMasterId id="2147483689" r:id="rId3"/>
  </p:sldMasterIdLst>
  <p:notesMasterIdLst>
    <p:notesMasterId r:id="rId158"/>
  </p:notesMasterIdLst>
  <p:sldIdLst>
    <p:sldId id="314" r:id="rId4"/>
    <p:sldId id="559" r:id="rId5"/>
    <p:sldId id="560" r:id="rId6"/>
    <p:sldId id="588" r:id="rId7"/>
    <p:sldId id="561" r:id="rId8"/>
    <p:sldId id="563" r:id="rId9"/>
    <p:sldId id="567" r:id="rId10"/>
    <p:sldId id="568" r:id="rId11"/>
    <p:sldId id="564" r:id="rId12"/>
    <p:sldId id="562" r:id="rId13"/>
    <p:sldId id="548" r:id="rId14"/>
    <p:sldId id="496" r:id="rId15"/>
    <p:sldId id="497" r:id="rId16"/>
    <p:sldId id="498" r:id="rId17"/>
    <p:sldId id="499" r:id="rId18"/>
    <p:sldId id="501" r:id="rId19"/>
    <p:sldId id="500" r:id="rId20"/>
    <p:sldId id="448" r:id="rId21"/>
    <p:sldId id="430" r:id="rId22"/>
    <p:sldId id="432" r:id="rId23"/>
    <p:sldId id="449" r:id="rId24"/>
    <p:sldId id="580" r:id="rId25"/>
    <p:sldId id="502" r:id="rId26"/>
    <p:sldId id="470" r:id="rId27"/>
    <p:sldId id="503" r:id="rId28"/>
    <p:sldId id="469" r:id="rId29"/>
    <p:sldId id="451" r:id="rId30"/>
    <p:sldId id="471" r:id="rId31"/>
    <p:sldId id="504" r:id="rId32"/>
    <p:sldId id="549" r:id="rId33"/>
    <p:sldId id="543" r:id="rId34"/>
    <p:sldId id="565" r:id="rId35"/>
    <p:sldId id="577" r:id="rId36"/>
    <p:sldId id="472" r:id="rId37"/>
    <p:sldId id="550" r:id="rId38"/>
    <p:sldId id="547" r:id="rId39"/>
    <p:sldId id="447" r:id="rId40"/>
    <p:sldId id="450" r:id="rId41"/>
    <p:sldId id="476" r:id="rId42"/>
    <p:sldId id="505" r:id="rId43"/>
    <p:sldId id="506" r:id="rId44"/>
    <p:sldId id="475" r:id="rId45"/>
    <p:sldId id="474" r:id="rId46"/>
    <p:sldId id="582" r:id="rId47"/>
    <p:sldId id="507" r:id="rId48"/>
    <p:sldId id="583" r:id="rId49"/>
    <p:sldId id="584" r:id="rId50"/>
    <p:sldId id="473" r:id="rId51"/>
    <p:sldId id="452" r:id="rId52"/>
    <p:sldId id="446" r:id="rId53"/>
    <p:sldId id="453" r:id="rId54"/>
    <p:sldId id="508" r:id="rId55"/>
    <p:sldId id="481" r:id="rId56"/>
    <p:sldId id="480" r:id="rId57"/>
    <p:sldId id="479" r:id="rId58"/>
    <p:sldId id="478" r:id="rId59"/>
    <p:sldId id="540" r:id="rId60"/>
    <p:sldId id="570" r:id="rId61"/>
    <p:sldId id="551" r:id="rId62"/>
    <p:sldId id="541" r:id="rId63"/>
    <p:sldId id="542" r:id="rId64"/>
    <p:sldId id="477" r:id="rId65"/>
    <p:sldId id="510" r:id="rId66"/>
    <p:sldId id="509" r:id="rId67"/>
    <p:sldId id="511" r:id="rId68"/>
    <p:sldId id="455" r:id="rId69"/>
    <p:sldId id="445" r:id="rId70"/>
    <p:sldId id="454" r:id="rId71"/>
    <p:sldId id="483" r:id="rId72"/>
    <p:sldId id="482" r:id="rId73"/>
    <p:sldId id="512" r:id="rId74"/>
    <p:sldId id="513" r:id="rId75"/>
    <p:sldId id="456" r:id="rId76"/>
    <p:sldId id="514" r:id="rId77"/>
    <p:sldId id="516" r:id="rId78"/>
    <p:sldId id="515" r:id="rId79"/>
    <p:sldId id="581" r:id="rId80"/>
    <p:sldId id="517" r:id="rId81"/>
    <p:sldId id="518" r:id="rId82"/>
    <p:sldId id="519" r:id="rId83"/>
    <p:sldId id="520" r:id="rId84"/>
    <p:sldId id="521" r:id="rId85"/>
    <p:sldId id="522" r:id="rId86"/>
    <p:sldId id="546" r:id="rId87"/>
    <p:sldId id="444" r:id="rId88"/>
    <p:sldId id="457" r:id="rId89"/>
    <p:sldId id="523" r:id="rId90"/>
    <p:sldId id="571" r:id="rId91"/>
    <p:sldId id="524" r:id="rId92"/>
    <p:sldId id="525" r:id="rId93"/>
    <p:sldId id="569" r:id="rId94"/>
    <p:sldId id="484" r:id="rId95"/>
    <p:sldId id="458" r:id="rId96"/>
    <p:sldId id="441" r:id="rId97"/>
    <p:sldId id="459" r:id="rId98"/>
    <p:sldId id="526" r:id="rId99"/>
    <p:sldId id="527" r:id="rId100"/>
    <p:sldId id="528" r:id="rId101"/>
    <p:sldId id="486" r:id="rId102"/>
    <p:sldId id="485" r:id="rId103"/>
    <p:sldId id="529" r:id="rId104"/>
    <p:sldId id="552" r:id="rId105"/>
    <p:sldId id="585" r:id="rId106"/>
    <p:sldId id="460" r:id="rId107"/>
    <p:sldId id="530" r:id="rId108"/>
    <p:sldId id="572" r:id="rId109"/>
    <p:sldId id="589" r:id="rId110"/>
    <p:sldId id="590" r:id="rId111"/>
    <p:sldId id="443" r:id="rId112"/>
    <p:sldId id="461" r:id="rId113"/>
    <p:sldId id="531" r:id="rId114"/>
    <p:sldId id="586" r:id="rId115"/>
    <p:sldId id="487" r:id="rId116"/>
    <p:sldId id="553" r:id="rId117"/>
    <p:sldId id="554" r:id="rId118"/>
    <p:sldId id="587" r:id="rId119"/>
    <p:sldId id="573" r:id="rId120"/>
    <p:sldId id="462" r:id="rId121"/>
    <p:sldId id="442" r:id="rId122"/>
    <p:sldId id="463" r:id="rId123"/>
    <p:sldId id="532" r:id="rId124"/>
    <p:sldId id="533" r:id="rId125"/>
    <p:sldId id="574" r:id="rId126"/>
    <p:sldId id="491" r:id="rId127"/>
    <p:sldId id="534" r:id="rId128"/>
    <p:sldId id="544" r:id="rId129"/>
    <p:sldId id="490" r:id="rId130"/>
    <p:sldId id="535" r:id="rId131"/>
    <p:sldId id="489" r:id="rId132"/>
    <p:sldId id="536" r:id="rId133"/>
    <p:sldId id="537" r:id="rId134"/>
    <p:sldId id="488" r:id="rId135"/>
    <p:sldId id="575" r:id="rId136"/>
    <p:sldId id="576" r:id="rId137"/>
    <p:sldId id="464" r:id="rId138"/>
    <p:sldId id="557" r:id="rId139"/>
    <p:sldId id="440" r:id="rId140"/>
    <p:sldId id="465" r:id="rId141"/>
    <p:sldId id="493" r:id="rId142"/>
    <p:sldId id="492" r:id="rId143"/>
    <p:sldId id="466" r:id="rId144"/>
    <p:sldId id="439" r:id="rId145"/>
    <p:sldId id="467" r:id="rId146"/>
    <p:sldId id="538" r:id="rId147"/>
    <p:sldId id="539" r:id="rId148"/>
    <p:sldId id="545" r:id="rId149"/>
    <p:sldId id="495" r:id="rId150"/>
    <p:sldId id="494" r:id="rId151"/>
    <p:sldId id="468" r:id="rId152"/>
    <p:sldId id="566" r:id="rId153"/>
    <p:sldId id="556" r:id="rId154"/>
    <p:sldId id="555" r:id="rId155"/>
    <p:sldId id="558" r:id="rId156"/>
    <p:sldId id="424" r:id="rId157"/>
  </p:sldIdLst>
  <p:sldSz cx="9144000" cy="6858000" type="screen4x3"/>
  <p:notesSz cx="6858000" cy="9144000"/>
  <p:custDataLst>
    <p:tags r:id="rId1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40" userDrawn="1">
          <p15:clr>
            <a:srgbClr val="A4A3A4"/>
          </p15:clr>
        </p15:guide>
        <p15:guide id="2" pos="5465" userDrawn="1">
          <p15:clr>
            <a:srgbClr val="A4A3A4"/>
          </p15:clr>
        </p15:guide>
        <p15:guide id="3" orient="horz" pos="890" userDrawn="1">
          <p15:clr>
            <a:srgbClr val="A4A3A4"/>
          </p15:clr>
        </p15:guide>
        <p15:guide id="4" orient="horz" pos="709" userDrawn="1">
          <p15:clr>
            <a:srgbClr val="A4A3A4"/>
          </p15:clr>
        </p15:guide>
        <p15:guide id="5" orient="horz" pos="3931" userDrawn="1">
          <p15:clr>
            <a:srgbClr val="A4A3A4"/>
          </p15:clr>
        </p15:guide>
        <p15:guide id="6" orient="horz" pos="386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9C11"/>
    <a:srgbClr val="060E18"/>
    <a:srgbClr val="66FF33"/>
    <a:srgbClr val="4B4B4B"/>
    <a:srgbClr val="EE3F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80" autoAdjust="0"/>
  </p:normalViewPr>
  <p:slideViewPr>
    <p:cSldViewPr>
      <p:cViewPr varScale="1">
        <p:scale>
          <a:sx n="72" d="100"/>
          <a:sy n="72" d="100"/>
        </p:scale>
        <p:origin x="1326" y="72"/>
      </p:cViewPr>
      <p:guideLst>
        <p:guide pos="340"/>
        <p:guide pos="5465"/>
        <p:guide orient="horz" pos="890"/>
        <p:guide orient="horz" pos="709"/>
        <p:guide orient="horz" pos="3931"/>
        <p:guide orient="horz" pos="3866"/>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54" Type="http://schemas.openxmlformats.org/officeDocument/2006/relationships/slide" Target="slides/slide151.xml"/><Relationship Id="rId159" Type="http://schemas.openxmlformats.org/officeDocument/2006/relationships/tags" Target="tags/tag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slide" Target="slides/slide14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slide" Target="slides/slide145.xml"/><Relationship Id="rId151" Type="http://schemas.openxmlformats.org/officeDocument/2006/relationships/slide" Target="slides/slide148.xml"/><Relationship Id="rId156" Type="http://schemas.openxmlformats.org/officeDocument/2006/relationships/slide" Target="slides/slide15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9E3A56-2746-4C40-A4A0-9E9109AC3859}"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zh-CN" altLang="en-US"/>
        </a:p>
      </dgm:t>
    </dgm:pt>
    <dgm:pt modelId="{4DEC1B03-FF1E-4999-AF2C-DB94ACDDB304}">
      <dgm:prSet phldrT="[文本]"/>
      <dgm:spPr/>
      <dgm:t>
        <a:bodyPr/>
        <a:lstStyle/>
        <a:p>
          <a:r>
            <a:rPr lang="zh-CN" altLang="en-US" dirty="0"/>
            <a:t>和对方沟通</a:t>
          </a:r>
        </a:p>
      </dgm:t>
    </dgm:pt>
    <dgm:pt modelId="{78FFA8A4-DF7A-4C7F-A1EB-E5B67A6AA1C6}" type="parTrans" cxnId="{93616498-90CE-41C2-869D-020936C78B56}">
      <dgm:prSet/>
      <dgm:spPr/>
      <dgm:t>
        <a:bodyPr/>
        <a:lstStyle/>
        <a:p>
          <a:endParaRPr lang="zh-CN" altLang="en-US"/>
        </a:p>
      </dgm:t>
    </dgm:pt>
    <dgm:pt modelId="{8F52973B-2BA3-4166-8C51-6506D8B608AB}" type="sibTrans" cxnId="{93616498-90CE-41C2-869D-020936C78B56}">
      <dgm:prSet/>
      <dgm:spPr/>
      <dgm:t>
        <a:bodyPr/>
        <a:lstStyle/>
        <a:p>
          <a:endParaRPr lang="zh-CN" altLang="en-US"/>
        </a:p>
      </dgm:t>
    </dgm:pt>
    <dgm:pt modelId="{6468EDCC-045F-4688-9F10-0D82FF492A5F}">
      <dgm:prSet phldrT="[文本]"/>
      <dgm:spPr/>
      <dgm:t>
        <a:bodyPr/>
        <a:lstStyle/>
        <a:p>
          <a:r>
            <a:rPr lang="zh-CN" altLang="en-US" dirty="0"/>
            <a:t>和对方上级沟通</a:t>
          </a:r>
        </a:p>
      </dgm:t>
    </dgm:pt>
    <dgm:pt modelId="{C195D850-881A-4BC4-91CC-601C794F4A51}" type="parTrans" cxnId="{5720883A-157B-44D2-AD1D-82AC251F2D95}">
      <dgm:prSet/>
      <dgm:spPr/>
      <dgm:t>
        <a:bodyPr/>
        <a:lstStyle/>
        <a:p>
          <a:endParaRPr lang="zh-CN" altLang="en-US"/>
        </a:p>
      </dgm:t>
    </dgm:pt>
    <dgm:pt modelId="{169A4E4E-2B5B-414F-BD1A-A494C2EA1757}" type="sibTrans" cxnId="{5720883A-157B-44D2-AD1D-82AC251F2D95}">
      <dgm:prSet/>
      <dgm:spPr/>
      <dgm:t>
        <a:bodyPr/>
        <a:lstStyle/>
        <a:p>
          <a:endParaRPr lang="zh-CN" altLang="en-US"/>
        </a:p>
      </dgm:t>
    </dgm:pt>
    <dgm:pt modelId="{563C87EE-B662-43C1-8E98-FEE35645FC19}">
      <dgm:prSet phldrT="[文本]"/>
      <dgm:spPr/>
      <dgm:t>
        <a:bodyPr/>
        <a:lstStyle/>
        <a:p>
          <a:r>
            <a:rPr lang="zh-CN" altLang="en-US" dirty="0"/>
            <a:t>和自己上级沟通</a:t>
          </a:r>
        </a:p>
      </dgm:t>
    </dgm:pt>
    <dgm:pt modelId="{7B6F6418-6AAA-4103-8AD9-5E318C83509B}" type="parTrans" cxnId="{182AF05F-89D3-4C26-B2F6-3A7EF398D0DC}">
      <dgm:prSet/>
      <dgm:spPr/>
      <dgm:t>
        <a:bodyPr/>
        <a:lstStyle/>
        <a:p>
          <a:endParaRPr lang="zh-CN" altLang="en-US"/>
        </a:p>
      </dgm:t>
    </dgm:pt>
    <dgm:pt modelId="{7489142E-9B38-427A-8D05-CBE0C71B3FAF}" type="sibTrans" cxnId="{182AF05F-89D3-4C26-B2F6-3A7EF398D0DC}">
      <dgm:prSet/>
      <dgm:spPr/>
      <dgm:t>
        <a:bodyPr/>
        <a:lstStyle/>
        <a:p>
          <a:endParaRPr lang="zh-CN" altLang="en-US"/>
        </a:p>
      </dgm:t>
    </dgm:pt>
    <dgm:pt modelId="{F5CE561D-0DF2-492A-8771-C1AF94917F5F}">
      <dgm:prSet phldrT="[文本]"/>
      <dgm:spPr/>
      <dgm:t>
        <a:bodyPr/>
        <a:lstStyle/>
        <a:p>
          <a:r>
            <a:rPr lang="zh-CN" altLang="en-US" dirty="0"/>
            <a:t>自己上级和对方上级沟通</a:t>
          </a:r>
        </a:p>
      </dgm:t>
    </dgm:pt>
    <dgm:pt modelId="{4A804461-C9CB-4C3E-99AB-95D341CB0B20}" type="parTrans" cxnId="{083D4CC1-6161-4761-9D7B-2DC3A973B14C}">
      <dgm:prSet/>
      <dgm:spPr/>
      <dgm:t>
        <a:bodyPr/>
        <a:lstStyle/>
        <a:p>
          <a:endParaRPr lang="zh-CN" altLang="en-US"/>
        </a:p>
      </dgm:t>
    </dgm:pt>
    <dgm:pt modelId="{091D9E65-C642-4E70-88CB-7E4BC39C3BE4}" type="sibTrans" cxnId="{083D4CC1-6161-4761-9D7B-2DC3A973B14C}">
      <dgm:prSet/>
      <dgm:spPr/>
      <dgm:t>
        <a:bodyPr/>
        <a:lstStyle/>
        <a:p>
          <a:endParaRPr lang="zh-CN" altLang="en-US"/>
        </a:p>
      </dgm:t>
    </dgm:pt>
    <dgm:pt modelId="{21F8DC90-DA27-4D04-8186-FDD6466DA6E1}" type="pres">
      <dgm:prSet presAssocID="{0F9E3A56-2746-4C40-A4A0-9E9109AC3859}" presName="rootnode" presStyleCnt="0">
        <dgm:presLayoutVars>
          <dgm:chMax/>
          <dgm:chPref/>
          <dgm:dir/>
          <dgm:animLvl val="lvl"/>
        </dgm:presLayoutVars>
      </dgm:prSet>
      <dgm:spPr/>
    </dgm:pt>
    <dgm:pt modelId="{DB957A98-1CF8-4DFE-AC85-68D9EBFC9FE8}" type="pres">
      <dgm:prSet presAssocID="{4DEC1B03-FF1E-4999-AF2C-DB94ACDDB304}" presName="composite" presStyleCnt="0"/>
      <dgm:spPr/>
    </dgm:pt>
    <dgm:pt modelId="{A19F8565-6C6B-4E23-A38E-4613716227FE}" type="pres">
      <dgm:prSet presAssocID="{4DEC1B03-FF1E-4999-AF2C-DB94ACDDB304}" presName="LShape" presStyleLbl="alignNode1" presStyleIdx="0" presStyleCnt="7" custLinFactNeighborX="1844" custLinFactNeighborY="89905"/>
      <dgm:spPr/>
    </dgm:pt>
    <dgm:pt modelId="{F6085E9C-032C-4079-95C1-4B13B78AA0F0}" type="pres">
      <dgm:prSet presAssocID="{4DEC1B03-FF1E-4999-AF2C-DB94ACDDB304}" presName="ParentText" presStyleLbl="revTx" presStyleIdx="0" presStyleCnt="4" custLinFactNeighborX="-14306" custLinFactNeighborY="7033">
        <dgm:presLayoutVars>
          <dgm:chMax val="0"/>
          <dgm:chPref val="0"/>
          <dgm:bulletEnabled val="1"/>
        </dgm:presLayoutVars>
      </dgm:prSet>
      <dgm:spPr/>
    </dgm:pt>
    <dgm:pt modelId="{AFAC52E3-5BF9-4CAD-B583-38ADF7DB8029}" type="pres">
      <dgm:prSet presAssocID="{4DEC1B03-FF1E-4999-AF2C-DB94ACDDB304}" presName="Triangle" presStyleLbl="alignNode1" presStyleIdx="1" presStyleCnt="7" custLinFactY="117188" custLinFactNeighborX="10827" custLinFactNeighborY="200000"/>
      <dgm:spPr/>
    </dgm:pt>
    <dgm:pt modelId="{C89DF62D-C0E1-43DF-B8CC-BEA5588BB49B}" type="pres">
      <dgm:prSet presAssocID="{8F52973B-2BA3-4166-8C51-6506D8B608AB}" presName="sibTrans" presStyleCnt="0"/>
      <dgm:spPr/>
    </dgm:pt>
    <dgm:pt modelId="{6FE27AD2-C39A-4FDE-ADB4-47B956994AFB}" type="pres">
      <dgm:prSet presAssocID="{8F52973B-2BA3-4166-8C51-6506D8B608AB}" presName="space" presStyleCnt="0"/>
      <dgm:spPr/>
    </dgm:pt>
    <dgm:pt modelId="{F5694D3E-C172-4F89-8033-A45D28FD42D5}" type="pres">
      <dgm:prSet presAssocID="{6468EDCC-045F-4688-9F10-0D82FF492A5F}" presName="composite" presStyleCnt="0"/>
      <dgm:spPr/>
    </dgm:pt>
    <dgm:pt modelId="{7E968F20-92D7-4069-BD2F-CFCC8FDB487B}" type="pres">
      <dgm:prSet presAssocID="{6468EDCC-045F-4688-9F10-0D82FF492A5F}" presName="LShape" presStyleLbl="alignNode1" presStyleIdx="2" presStyleCnt="7" custLinFactNeighborX="1844" custLinFactNeighborY="89905"/>
      <dgm:spPr/>
    </dgm:pt>
    <dgm:pt modelId="{8B04D9C0-72EC-4131-8399-BAE672DCFEB6}" type="pres">
      <dgm:prSet presAssocID="{6468EDCC-045F-4688-9F10-0D82FF492A5F}" presName="ParentText" presStyleLbl="revTx" presStyleIdx="1" presStyleCnt="4" custLinFactNeighborX="-6668" custLinFactNeighborY="-16846">
        <dgm:presLayoutVars>
          <dgm:chMax val="0"/>
          <dgm:chPref val="0"/>
          <dgm:bulletEnabled val="1"/>
        </dgm:presLayoutVars>
      </dgm:prSet>
      <dgm:spPr/>
    </dgm:pt>
    <dgm:pt modelId="{24A8DDC1-C579-466F-83E4-8647D73B2A3E}" type="pres">
      <dgm:prSet presAssocID="{6468EDCC-045F-4688-9F10-0D82FF492A5F}" presName="Triangle" presStyleLbl="alignNode1" presStyleIdx="3" presStyleCnt="7" custLinFactY="117188" custLinFactNeighborX="10827" custLinFactNeighborY="200000"/>
      <dgm:spPr/>
    </dgm:pt>
    <dgm:pt modelId="{2EFE09D2-7EB4-4908-B1F7-C0666D195778}" type="pres">
      <dgm:prSet presAssocID="{169A4E4E-2B5B-414F-BD1A-A494C2EA1757}" presName="sibTrans" presStyleCnt="0"/>
      <dgm:spPr/>
    </dgm:pt>
    <dgm:pt modelId="{9B701062-9269-4A45-A00F-F955829A33B6}" type="pres">
      <dgm:prSet presAssocID="{169A4E4E-2B5B-414F-BD1A-A494C2EA1757}" presName="space" presStyleCnt="0"/>
      <dgm:spPr/>
    </dgm:pt>
    <dgm:pt modelId="{24BE226F-0852-4F1D-B163-B5A12C59CD83}" type="pres">
      <dgm:prSet presAssocID="{563C87EE-B662-43C1-8E98-FEE35645FC19}" presName="composite" presStyleCnt="0"/>
      <dgm:spPr/>
    </dgm:pt>
    <dgm:pt modelId="{D0542B58-29F7-44B1-AEBB-A234F7D3EDB1}" type="pres">
      <dgm:prSet presAssocID="{563C87EE-B662-43C1-8E98-FEE35645FC19}" presName="LShape" presStyleLbl="alignNode1" presStyleIdx="4" presStyleCnt="7" custLinFactNeighborX="1844" custLinFactNeighborY="89905"/>
      <dgm:spPr/>
    </dgm:pt>
    <dgm:pt modelId="{8A039263-D04E-4104-A75A-C4B4202805C7}" type="pres">
      <dgm:prSet presAssocID="{563C87EE-B662-43C1-8E98-FEE35645FC19}" presName="ParentText" presStyleLbl="revTx" presStyleIdx="2" presStyleCnt="4" custLinFactNeighborX="-656" custLinFactNeighborY="-16376">
        <dgm:presLayoutVars>
          <dgm:chMax val="0"/>
          <dgm:chPref val="0"/>
          <dgm:bulletEnabled val="1"/>
        </dgm:presLayoutVars>
      </dgm:prSet>
      <dgm:spPr/>
    </dgm:pt>
    <dgm:pt modelId="{B28CF10C-8020-4B8B-A09C-76DB0F418292}" type="pres">
      <dgm:prSet presAssocID="{563C87EE-B662-43C1-8E98-FEE35645FC19}" presName="Triangle" presStyleLbl="alignNode1" presStyleIdx="5" presStyleCnt="7" custLinFactY="117188" custLinFactNeighborX="10827" custLinFactNeighborY="200000"/>
      <dgm:spPr/>
    </dgm:pt>
    <dgm:pt modelId="{9AC786B6-B9B2-4DE8-B332-E2337A950F4C}" type="pres">
      <dgm:prSet presAssocID="{7489142E-9B38-427A-8D05-CBE0C71B3FAF}" presName="sibTrans" presStyleCnt="0"/>
      <dgm:spPr/>
    </dgm:pt>
    <dgm:pt modelId="{1CE29385-0FFB-4B30-983C-467DA0A6E86A}" type="pres">
      <dgm:prSet presAssocID="{7489142E-9B38-427A-8D05-CBE0C71B3FAF}" presName="space" presStyleCnt="0"/>
      <dgm:spPr/>
    </dgm:pt>
    <dgm:pt modelId="{CE78BF7F-B153-478F-92B4-0E7502D6EB1A}" type="pres">
      <dgm:prSet presAssocID="{F5CE561D-0DF2-492A-8771-C1AF94917F5F}" presName="composite" presStyleCnt="0"/>
      <dgm:spPr/>
    </dgm:pt>
    <dgm:pt modelId="{5CC3A8D9-2C66-4EB7-A1DD-93F3EF9986AB}" type="pres">
      <dgm:prSet presAssocID="{F5CE561D-0DF2-492A-8771-C1AF94917F5F}" presName="LShape" presStyleLbl="alignNode1" presStyleIdx="6" presStyleCnt="7" custLinFactNeighborX="1844" custLinFactNeighborY="89905"/>
      <dgm:spPr/>
    </dgm:pt>
    <dgm:pt modelId="{2B4AA7DF-91BA-45BC-9D04-584595830BF7}" type="pres">
      <dgm:prSet presAssocID="{F5CE561D-0DF2-492A-8771-C1AF94917F5F}" presName="ParentText" presStyleLbl="revTx" presStyleIdx="3" presStyleCnt="4" custLinFactNeighborX="-3925" custLinFactNeighborY="-45125">
        <dgm:presLayoutVars>
          <dgm:chMax val="0"/>
          <dgm:chPref val="0"/>
          <dgm:bulletEnabled val="1"/>
        </dgm:presLayoutVars>
      </dgm:prSet>
      <dgm:spPr/>
    </dgm:pt>
  </dgm:ptLst>
  <dgm:cxnLst>
    <dgm:cxn modelId="{5720883A-157B-44D2-AD1D-82AC251F2D95}" srcId="{0F9E3A56-2746-4C40-A4A0-9E9109AC3859}" destId="{6468EDCC-045F-4688-9F10-0D82FF492A5F}" srcOrd="1" destOrd="0" parTransId="{C195D850-881A-4BC4-91CC-601C794F4A51}" sibTransId="{169A4E4E-2B5B-414F-BD1A-A494C2EA1757}"/>
    <dgm:cxn modelId="{182AF05F-89D3-4C26-B2F6-3A7EF398D0DC}" srcId="{0F9E3A56-2746-4C40-A4A0-9E9109AC3859}" destId="{563C87EE-B662-43C1-8E98-FEE35645FC19}" srcOrd="2" destOrd="0" parTransId="{7B6F6418-6AAA-4103-8AD9-5E318C83509B}" sibTransId="{7489142E-9B38-427A-8D05-CBE0C71B3FAF}"/>
    <dgm:cxn modelId="{EBB8EE47-5198-4494-9381-5E123CB53618}" type="presOf" srcId="{F5CE561D-0DF2-492A-8771-C1AF94917F5F}" destId="{2B4AA7DF-91BA-45BC-9D04-584595830BF7}" srcOrd="0" destOrd="0" presId="urn:microsoft.com/office/officeart/2009/3/layout/StepUpProcess"/>
    <dgm:cxn modelId="{B3CA5B84-109E-4B65-8A21-37167FBB7DE1}" type="presOf" srcId="{563C87EE-B662-43C1-8E98-FEE35645FC19}" destId="{8A039263-D04E-4104-A75A-C4B4202805C7}" srcOrd="0" destOrd="0" presId="urn:microsoft.com/office/officeart/2009/3/layout/StepUpProcess"/>
    <dgm:cxn modelId="{E621D094-EB9F-4D70-9096-20E0EA3F5EA4}" type="presOf" srcId="{0F9E3A56-2746-4C40-A4A0-9E9109AC3859}" destId="{21F8DC90-DA27-4D04-8186-FDD6466DA6E1}" srcOrd="0" destOrd="0" presId="urn:microsoft.com/office/officeart/2009/3/layout/StepUpProcess"/>
    <dgm:cxn modelId="{93616498-90CE-41C2-869D-020936C78B56}" srcId="{0F9E3A56-2746-4C40-A4A0-9E9109AC3859}" destId="{4DEC1B03-FF1E-4999-AF2C-DB94ACDDB304}" srcOrd="0" destOrd="0" parTransId="{78FFA8A4-DF7A-4C7F-A1EB-E5B67A6AA1C6}" sibTransId="{8F52973B-2BA3-4166-8C51-6506D8B608AB}"/>
    <dgm:cxn modelId="{B3B61AAC-7347-4F7F-AE8A-708D428B0897}" type="presOf" srcId="{6468EDCC-045F-4688-9F10-0D82FF492A5F}" destId="{8B04D9C0-72EC-4131-8399-BAE672DCFEB6}" srcOrd="0" destOrd="0" presId="urn:microsoft.com/office/officeart/2009/3/layout/StepUpProcess"/>
    <dgm:cxn modelId="{083D4CC1-6161-4761-9D7B-2DC3A973B14C}" srcId="{0F9E3A56-2746-4C40-A4A0-9E9109AC3859}" destId="{F5CE561D-0DF2-492A-8771-C1AF94917F5F}" srcOrd="3" destOrd="0" parTransId="{4A804461-C9CB-4C3E-99AB-95D341CB0B20}" sibTransId="{091D9E65-C642-4E70-88CB-7E4BC39C3BE4}"/>
    <dgm:cxn modelId="{6C1363D2-B7B6-40FE-9A1A-E91B4CEF52A6}" type="presOf" srcId="{4DEC1B03-FF1E-4999-AF2C-DB94ACDDB304}" destId="{F6085E9C-032C-4079-95C1-4B13B78AA0F0}" srcOrd="0" destOrd="0" presId="urn:microsoft.com/office/officeart/2009/3/layout/StepUpProcess"/>
    <dgm:cxn modelId="{D95985D4-0AE0-414E-ADE5-2BA198E1817B}" type="presParOf" srcId="{21F8DC90-DA27-4D04-8186-FDD6466DA6E1}" destId="{DB957A98-1CF8-4DFE-AC85-68D9EBFC9FE8}" srcOrd="0" destOrd="0" presId="urn:microsoft.com/office/officeart/2009/3/layout/StepUpProcess"/>
    <dgm:cxn modelId="{B2AF3A13-CDD2-47A6-91F2-2F14187BA251}" type="presParOf" srcId="{DB957A98-1CF8-4DFE-AC85-68D9EBFC9FE8}" destId="{A19F8565-6C6B-4E23-A38E-4613716227FE}" srcOrd="0" destOrd="0" presId="urn:microsoft.com/office/officeart/2009/3/layout/StepUpProcess"/>
    <dgm:cxn modelId="{217C7DFD-F470-4DAA-B590-C2490E755DF6}" type="presParOf" srcId="{DB957A98-1CF8-4DFE-AC85-68D9EBFC9FE8}" destId="{F6085E9C-032C-4079-95C1-4B13B78AA0F0}" srcOrd="1" destOrd="0" presId="urn:microsoft.com/office/officeart/2009/3/layout/StepUpProcess"/>
    <dgm:cxn modelId="{3C95C180-9B46-4122-AF1C-AC7CABD9B186}" type="presParOf" srcId="{DB957A98-1CF8-4DFE-AC85-68D9EBFC9FE8}" destId="{AFAC52E3-5BF9-4CAD-B583-38ADF7DB8029}" srcOrd="2" destOrd="0" presId="urn:microsoft.com/office/officeart/2009/3/layout/StepUpProcess"/>
    <dgm:cxn modelId="{33B04BE9-1A4E-41EF-8ECB-58380C3388E5}" type="presParOf" srcId="{21F8DC90-DA27-4D04-8186-FDD6466DA6E1}" destId="{C89DF62D-C0E1-43DF-B8CC-BEA5588BB49B}" srcOrd="1" destOrd="0" presId="urn:microsoft.com/office/officeart/2009/3/layout/StepUpProcess"/>
    <dgm:cxn modelId="{DD13F854-EC22-4D18-A47D-77D92794CCEB}" type="presParOf" srcId="{C89DF62D-C0E1-43DF-B8CC-BEA5588BB49B}" destId="{6FE27AD2-C39A-4FDE-ADB4-47B956994AFB}" srcOrd="0" destOrd="0" presId="urn:microsoft.com/office/officeart/2009/3/layout/StepUpProcess"/>
    <dgm:cxn modelId="{70BEEE51-5C63-42B7-9022-793E90A5669B}" type="presParOf" srcId="{21F8DC90-DA27-4D04-8186-FDD6466DA6E1}" destId="{F5694D3E-C172-4F89-8033-A45D28FD42D5}" srcOrd="2" destOrd="0" presId="urn:microsoft.com/office/officeart/2009/3/layout/StepUpProcess"/>
    <dgm:cxn modelId="{25C1ECC8-622A-4975-8F3A-D4C7683DB3A0}" type="presParOf" srcId="{F5694D3E-C172-4F89-8033-A45D28FD42D5}" destId="{7E968F20-92D7-4069-BD2F-CFCC8FDB487B}" srcOrd="0" destOrd="0" presId="urn:microsoft.com/office/officeart/2009/3/layout/StepUpProcess"/>
    <dgm:cxn modelId="{7382CCAB-B12B-40E9-9B23-B0009A62BA9E}" type="presParOf" srcId="{F5694D3E-C172-4F89-8033-A45D28FD42D5}" destId="{8B04D9C0-72EC-4131-8399-BAE672DCFEB6}" srcOrd="1" destOrd="0" presId="urn:microsoft.com/office/officeart/2009/3/layout/StepUpProcess"/>
    <dgm:cxn modelId="{5F4B0419-DB5C-40EA-9BC3-5C5BD966D973}" type="presParOf" srcId="{F5694D3E-C172-4F89-8033-A45D28FD42D5}" destId="{24A8DDC1-C579-466F-83E4-8647D73B2A3E}" srcOrd="2" destOrd="0" presId="urn:microsoft.com/office/officeart/2009/3/layout/StepUpProcess"/>
    <dgm:cxn modelId="{C5E11BDA-67EA-49C4-8772-9BDD7F976ECA}" type="presParOf" srcId="{21F8DC90-DA27-4D04-8186-FDD6466DA6E1}" destId="{2EFE09D2-7EB4-4908-B1F7-C0666D195778}" srcOrd="3" destOrd="0" presId="urn:microsoft.com/office/officeart/2009/3/layout/StepUpProcess"/>
    <dgm:cxn modelId="{5632AF3F-6EB7-44E1-9F7F-90E524090427}" type="presParOf" srcId="{2EFE09D2-7EB4-4908-B1F7-C0666D195778}" destId="{9B701062-9269-4A45-A00F-F955829A33B6}" srcOrd="0" destOrd="0" presId="urn:microsoft.com/office/officeart/2009/3/layout/StepUpProcess"/>
    <dgm:cxn modelId="{58F995C5-4B62-4278-8A73-7B7E951542BA}" type="presParOf" srcId="{21F8DC90-DA27-4D04-8186-FDD6466DA6E1}" destId="{24BE226F-0852-4F1D-B163-B5A12C59CD83}" srcOrd="4" destOrd="0" presId="urn:microsoft.com/office/officeart/2009/3/layout/StepUpProcess"/>
    <dgm:cxn modelId="{61358B39-09ED-4986-9C0C-703F22713D42}" type="presParOf" srcId="{24BE226F-0852-4F1D-B163-B5A12C59CD83}" destId="{D0542B58-29F7-44B1-AEBB-A234F7D3EDB1}" srcOrd="0" destOrd="0" presId="urn:microsoft.com/office/officeart/2009/3/layout/StepUpProcess"/>
    <dgm:cxn modelId="{B817BCDC-65A5-4D4C-89AC-743704F23DAE}" type="presParOf" srcId="{24BE226F-0852-4F1D-B163-B5A12C59CD83}" destId="{8A039263-D04E-4104-A75A-C4B4202805C7}" srcOrd="1" destOrd="0" presId="urn:microsoft.com/office/officeart/2009/3/layout/StepUpProcess"/>
    <dgm:cxn modelId="{556A0741-4303-4189-8356-C2B386DCED60}" type="presParOf" srcId="{24BE226F-0852-4F1D-B163-B5A12C59CD83}" destId="{B28CF10C-8020-4B8B-A09C-76DB0F418292}" srcOrd="2" destOrd="0" presId="urn:microsoft.com/office/officeart/2009/3/layout/StepUpProcess"/>
    <dgm:cxn modelId="{F48C4572-AA62-466C-B95F-067698AC4DAA}" type="presParOf" srcId="{21F8DC90-DA27-4D04-8186-FDD6466DA6E1}" destId="{9AC786B6-B9B2-4DE8-B332-E2337A950F4C}" srcOrd="5" destOrd="0" presId="urn:microsoft.com/office/officeart/2009/3/layout/StepUpProcess"/>
    <dgm:cxn modelId="{606AA259-7F23-4657-9ACD-6FFAA5F5B54A}" type="presParOf" srcId="{9AC786B6-B9B2-4DE8-B332-E2337A950F4C}" destId="{1CE29385-0FFB-4B30-983C-467DA0A6E86A}" srcOrd="0" destOrd="0" presId="urn:microsoft.com/office/officeart/2009/3/layout/StepUpProcess"/>
    <dgm:cxn modelId="{706372B2-AD70-471D-9453-37CAC038C73C}" type="presParOf" srcId="{21F8DC90-DA27-4D04-8186-FDD6466DA6E1}" destId="{CE78BF7F-B153-478F-92B4-0E7502D6EB1A}" srcOrd="6" destOrd="0" presId="urn:microsoft.com/office/officeart/2009/3/layout/StepUpProcess"/>
    <dgm:cxn modelId="{0479B575-BB77-4C85-B889-B7E94FD0B84B}" type="presParOf" srcId="{CE78BF7F-B153-478F-92B4-0E7502D6EB1A}" destId="{5CC3A8D9-2C66-4EB7-A1DD-93F3EF9986AB}" srcOrd="0" destOrd="0" presId="urn:microsoft.com/office/officeart/2009/3/layout/StepUpProcess"/>
    <dgm:cxn modelId="{3238206C-3B9E-483C-A157-769F0569FB10}" type="presParOf" srcId="{CE78BF7F-B153-478F-92B4-0E7502D6EB1A}" destId="{2B4AA7DF-91BA-45BC-9D04-584595830BF7}"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F8565-6C6B-4E23-A38E-4613716227FE}">
      <dsp:nvSpPr>
        <dsp:cNvPr id="0" name=""/>
        <dsp:cNvSpPr/>
      </dsp:nvSpPr>
      <dsp:spPr>
        <a:xfrm rot="5400000">
          <a:off x="410797" y="2811336"/>
          <a:ext cx="1122915" cy="186850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085E9C-032C-4079-95C1-4B13B78AA0F0}">
      <dsp:nvSpPr>
        <dsp:cNvPr id="0" name=""/>
        <dsp:cNvSpPr/>
      </dsp:nvSpPr>
      <dsp:spPr>
        <a:xfrm>
          <a:off x="0" y="2464054"/>
          <a:ext cx="1686897" cy="1478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zh-CN" altLang="en-US" sz="2200" kern="1200" dirty="0"/>
            <a:t>和对方沟通</a:t>
          </a:r>
        </a:p>
      </dsp:txBody>
      <dsp:txXfrm>
        <a:off x="0" y="2464054"/>
        <a:ext cx="1686897" cy="1478664"/>
      </dsp:txXfrm>
    </dsp:sp>
    <dsp:sp modelId="{AFAC52E3-5BF9-4CAD-B583-38ADF7DB8029}">
      <dsp:nvSpPr>
        <dsp:cNvPr id="0" name=""/>
        <dsp:cNvSpPr/>
      </dsp:nvSpPr>
      <dsp:spPr>
        <a:xfrm>
          <a:off x="1591975" y="2673772"/>
          <a:ext cx="318282" cy="318282"/>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968F20-92D7-4069-BD2F-CFCC8FDB487B}">
      <dsp:nvSpPr>
        <dsp:cNvPr id="0" name=""/>
        <dsp:cNvSpPr/>
      </dsp:nvSpPr>
      <dsp:spPr>
        <a:xfrm rot="5400000">
          <a:off x="2475890" y="2300327"/>
          <a:ext cx="1122915" cy="186850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04D9C0-72EC-4131-8399-BAE672DCFEB6}">
      <dsp:nvSpPr>
        <dsp:cNvPr id="0" name=""/>
        <dsp:cNvSpPr/>
      </dsp:nvSpPr>
      <dsp:spPr>
        <a:xfrm>
          <a:off x="2141510" y="1599955"/>
          <a:ext cx="1686897" cy="1478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zh-CN" altLang="en-US" sz="2200" kern="1200" dirty="0"/>
            <a:t>和对方上级沟通</a:t>
          </a:r>
        </a:p>
      </dsp:txBody>
      <dsp:txXfrm>
        <a:off x="2141510" y="1599955"/>
        <a:ext cx="1686897" cy="1478664"/>
      </dsp:txXfrm>
    </dsp:sp>
    <dsp:sp modelId="{24A8DDC1-C579-466F-83E4-8647D73B2A3E}">
      <dsp:nvSpPr>
        <dsp:cNvPr id="0" name=""/>
        <dsp:cNvSpPr/>
      </dsp:nvSpPr>
      <dsp:spPr>
        <a:xfrm>
          <a:off x="3657067" y="2162762"/>
          <a:ext cx="318282" cy="318282"/>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542B58-29F7-44B1-AEBB-A234F7D3EDB1}">
      <dsp:nvSpPr>
        <dsp:cNvPr id="0" name=""/>
        <dsp:cNvSpPr/>
      </dsp:nvSpPr>
      <dsp:spPr>
        <a:xfrm rot="5400000">
          <a:off x="4540982" y="1789318"/>
          <a:ext cx="1122915" cy="186850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039263-D04E-4104-A75A-C4B4202805C7}">
      <dsp:nvSpPr>
        <dsp:cNvPr id="0" name=""/>
        <dsp:cNvSpPr/>
      </dsp:nvSpPr>
      <dsp:spPr>
        <a:xfrm>
          <a:off x="4308018" y="1095895"/>
          <a:ext cx="1686897" cy="1478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zh-CN" altLang="en-US" sz="2200" kern="1200" dirty="0"/>
            <a:t>和自己上级沟通</a:t>
          </a:r>
        </a:p>
      </dsp:txBody>
      <dsp:txXfrm>
        <a:off x="4308018" y="1095895"/>
        <a:ext cx="1686897" cy="1478664"/>
      </dsp:txXfrm>
    </dsp:sp>
    <dsp:sp modelId="{B28CF10C-8020-4B8B-A09C-76DB0F418292}">
      <dsp:nvSpPr>
        <dsp:cNvPr id="0" name=""/>
        <dsp:cNvSpPr/>
      </dsp:nvSpPr>
      <dsp:spPr>
        <a:xfrm>
          <a:off x="5722160" y="1651753"/>
          <a:ext cx="318282" cy="318282"/>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C3A8D9-2C66-4EB7-A1DD-93F3EF9986AB}">
      <dsp:nvSpPr>
        <dsp:cNvPr id="0" name=""/>
        <dsp:cNvSpPr/>
      </dsp:nvSpPr>
      <dsp:spPr>
        <a:xfrm rot="5400000">
          <a:off x="6606074" y="1278308"/>
          <a:ext cx="1122915" cy="186850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4AA7DF-91BA-45BC-9D04-584595830BF7}">
      <dsp:nvSpPr>
        <dsp:cNvPr id="0" name=""/>
        <dsp:cNvSpPr/>
      </dsp:nvSpPr>
      <dsp:spPr>
        <a:xfrm>
          <a:off x="6317966" y="159785"/>
          <a:ext cx="1686897" cy="1478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zh-CN" altLang="en-US" sz="2200" kern="1200" dirty="0"/>
            <a:t>自己上级和对方上级沟通</a:t>
          </a:r>
        </a:p>
      </dsp:txBody>
      <dsp:txXfrm>
        <a:off x="6317966" y="159785"/>
        <a:ext cx="1686897" cy="1478664"/>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9DD440-5785-42F7-98A9-A5B42806FABD}" type="datetimeFigureOut">
              <a:rPr lang="zh-CN" altLang="en-US" smtClean="0"/>
              <a:pPr/>
              <a:t>2018/5/16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ACB475-6D55-4B30-98F7-32A52B03E3B7}" type="slidenum">
              <a:rPr lang="zh-CN" altLang="en-US" smtClean="0"/>
              <a:pPr/>
              <a:t>‹#›</a:t>
            </a:fld>
            <a:endParaRPr lang="zh-CN" altLang="en-US"/>
          </a:p>
        </p:txBody>
      </p:sp>
    </p:spTree>
    <p:extLst>
      <p:ext uri="{BB962C8B-B14F-4D97-AF65-F5344CB8AC3E}">
        <p14:creationId xmlns:p14="http://schemas.microsoft.com/office/powerpoint/2010/main" val="1705875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4.png"/><Relationship Id="rId5" Type="http://schemas.openxmlformats.org/officeDocument/2006/relationships/oleObject" Target="../embeddings/oleObject4.bin"/><Relationship Id="rId4" Type="http://schemas.openxmlformats.org/officeDocument/2006/relationships/image" Target="../media/image3.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7" name="Rectangle 2"/>
          <p:cNvSpPr>
            <a:spLocks noChangeArrowheads="1"/>
          </p:cNvSpPr>
          <p:nvPr userDrawn="1"/>
        </p:nvSpPr>
        <p:spPr bwMode="auto">
          <a:xfrm flipV="1">
            <a:off x="0" y="334817"/>
            <a:ext cx="9144000" cy="4516454"/>
          </a:xfrm>
          <a:prstGeom prst="rect">
            <a:avLst/>
          </a:prstGeom>
          <a:gradFill rotWithShape="1">
            <a:gsLst>
              <a:gs pos="0">
                <a:srgbClr val="DDDDDD"/>
              </a:gs>
              <a:gs pos="100000">
                <a:srgbClr val="B6B6B6">
                  <a:alpha val="0"/>
                </a:srgbClr>
              </a:gs>
            </a:gsLst>
            <a:lin ang="5400000" scaled="1"/>
          </a:gradFill>
          <a:ln w="9525" algn="ctr">
            <a:noFill/>
            <a:miter lim="800000"/>
            <a:headEnd/>
            <a:tailEnd/>
          </a:ln>
        </p:spPr>
        <p:txBody>
          <a:bodyPr wrap="none" anchor="ctr"/>
          <a:lstStyle/>
          <a:p>
            <a:endParaRPr lang="en-SG"/>
          </a:p>
        </p:txBody>
      </p:sp>
      <p:sp>
        <p:nvSpPr>
          <p:cNvPr id="8" name="Rectangle 31"/>
          <p:cNvSpPr/>
          <p:nvPr userDrawn="1"/>
        </p:nvSpPr>
        <p:spPr>
          <a:xfrm>
            <a:off x="0" y="4851270"/>
            <a:ext cx="9144000" cy="2006729"/>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p>
        </p:txBody>
      </p:sp>
      <p:sp>
        <p:nvSpPr>
          <p:cNvPr id="2" name="标题 1"/>
          <p:cNvSpPr>
            <a:spLocks noGrp="1"/>
          </p:cNvSpPr>
          <p:nvPr>
            <p:ph type="ctrTitle"/>
          </p:nvPr>
        </p:nvSpPr>
        <p:spPr>
          <a:xfrm>
            <a:off x="395536" y="1807121"/>
            <a:ext cx="8352928" cy="1152128"/>
          </a:xfrm>
        </p:spPr>
        <p:txBody>
          <a:bodyPr>
            <a:normAutofit/>
          </a:bodyPr>
          <a:lstStyle>
            <a:lvl1pPr algn="l">
              <a:defRPr sz="4000" b="1">
                <a:solidFill>
                  <a:schemeClr val="tx1">
                    <a:lumMod val="85000"/>
                    <a:lumOff val="15000"/>
                  </a:schemeClr>
                </a:solidFill>
              </a:defRPr>
            </a:lvl1pPr>
          </a:lstStyle>
          <a:p>
            <a:r>
              <a:rPr lang="zh-CN" altLang="en-US" dirty="0"/>
              <a:t>单击此处编辑母版标题样式</a:t>
            </a:r>
          </a:p>
        </p:txBody>
      </p:sp>
      <p:sp>
        <p:nvSpPr>
          <p:cNvPr id="3" name="副标题 2"/>
          <p:cNvSpPr>
            <a:spLocks noGrp="1"/>
          </p:cNvSpPr>
          <p:nvPr>
            <p:ph type="subTitle" idx="1"/>
          </p:nvPr>
        </p:nvSpPr>
        <p:spPr>
          <a:xfrm>
            <a:off x="393137" y="3031257"/>
            <a:ext cx="8357726" cy="432048"/>
          </a:xfrm>
        </p:spPr>
        <p:txBody>
          <a:bodyPr/>
          <a:lstStyle>
            <a:lvl1pPr marL="0" indent="0" algn="l">
              <a:buNone/>
              <a:defRPr>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lvl1pPr>
              <a:defRPr>
                <a:solidFill>
                  <a:schemeClr val="bg1"/>
                </a:solidFill>
              </a:defRPr>
            </a:lvl1pPr>
          </a:lstStyle>
          <a:p>
            <a:fld id="{3E2067EF-156D-4722-B59C-EBA88BFED557}" type="datetime1">
              <a:rPr lang="zh-CN" altLang="en-US" smtClean="0"/>
              <a:t>2018/5/16</a:t>
            </a:fld>
            <a:endParaRPr lang="zh-CN" altLang="en-US"/>
          </a:p>
        </p:txBody>
      </p:sp>
      <p:sp>
        <p:nvSpPr>
          <p:cNvPr id="5" name="页脚占位符 4"/>
          <p:cNvSpPr>
            <a:spLocks noGrp="1"/>
          </p:cNvSpPr>
          <p:nvPr>
            <p:ph type="ftr" sz="quarter" idx="11"/>
          </p:nvPr>
        </p:nvSpPr>
        <p:spPr/>
        <p:txBody>
          <a:bodyPr/>
          <a:lstStyle>
            <a:lvl1pPr>
              <a:defRPr>
                <a:solidFill>
                  <a:schemeClr val="bg1"/>
                </a:solidFill>
              </a:defRPr>
            </a:lvl1p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lvl1pPr>
              <a:defRPr>
                <a:solidFill>
                  <a:schemeClr val="bg1"/>
                </a:solidFill>
              </a:defRPr>
            </a:lvl1pPr>
          </a:lstStyle>
          <a:p>
            <a:fld id="{B031BCAD-9498-43AB-9891-706DDB667F66}" type="slidenum">
              <a:rPr lang="zh-CN" altLang="en-US" smtClean="0"/>
              <a:pPr/>
              <a:t>‹#›</a:t>
            </a:fld>
            <a:endParaRPr lang="zh-CN" altLang="en-US"/>
          </a:p>
        </p:txBody>
      </p:sp>
    </p:spTree>
    <p:extLst>
      <p:ext uri="{BB962C8B-B14F-4D97-AF65-F5344CB8AC3E}">
        <p14:creationId xmlns:p14="http://schemas.microsoft.com/office/powerpoint/2010/main" val="214999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92100" y="1055688"/>
            <a:ext cx="4259263" cy="1179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3763" y="1055688"/>
            <a:ext cx="4260850" cy="1179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9"/>
          <p:cNvSpPr>
            <a:spLocks noGrp="1" noChangeArrowheads="1"/>
          </p:cNvSpPr>
          <p:nvPr>
            <p:ph type="sldNum" sz="quarter" idx="10"/>
          </p:nvPr>
        </p:nvSpPr>
        <p:spPr>
          <a:ln/>
        </p:spPr>
        <p:txBody>
          <a:bodyPr/>
          <a:lstStyle>
            <a:lvl1pPr>
              <a:defRPr/>
            </a:lvl1pPr>
          </a:lstStyle>
          <a:p>
            <a:pPr>
              <a:defRPr/>
            </a:pPr>
            <a:fld id="{5DB4AC98-421F-454D-89C0-94F69C0311B8}" type="slidenum">
              <a:rPr lang="zh-CN" altLang="en-US"/>
              <a:pPr>
                <a:defRPr/>
              </a:pPr>
              <a:t>‹#›</a:t>
            </a:fld>
            <a:endParaRPr lang="en-US" altLang="zh-CN" dirty="0"/>
          </a:p>
        </p:txBody>
      </p:sp>
    </p:spTree>
    <p:extLst>
      <p:ext uri="{BB962C8B-B14F-4D97-AF65-F5344CB8AC3E}">
        <p14:creationId xmlns:p14="http://schemas.microsoft.com/office/powerpoint/2010/main" val="140051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9"/>
          <p:cNvSpPr>
            <a:spLocks noGrp="1" noChangeArrowheads="1"/>
          </p:cNvSpPr>
          <p:nvPr>
            <p:ph type="sldNum" sz="quarter" idx="10"/>
          </p:nvPr>
        </p:nvSpPr>
        <p:spPr>
          <a:ln/>
        </p:spPr>
        <p:txBody>
          <a:bodyPr/>
          <a:lstStyle>
            <a:lvl1pPr>
              <a:defRPr/>
            </a:lvl1pPr>
          </a:lstStyle>
          <a:p>
            <a:pPr>
              <a:defRPr/>
            </a:pPr>
            <a:fld id="{0BA9EA1F-7305-49DB-B0AF-900523A5C208}" type="slidenum">
              <a:rPr lang="zh-CN" altLang="en-US"/>
              <a:pPr>
                <a:defRPr/>
              </a:pPr>
              <a:t>‹#›</a:t>
            </a:fld>
            <a:endParaRPr lang="en-US" altLang="zh-CN" dirty="0"/>
          </a:p>
        </p:txBody>
      </p:sp>
    </p:spTree>
    <p:extLst>
      <p:ext uri="{BB962C8B-B14F-4D97-AF65-F5344CB8AC3E}">
        <p14:creationId xmlns:p14="http://schemas.microsoft.com/office/powerpoint/2010/main" val="1144970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9"/>
          <p:cNvSpPr>
            <a:spLocks noGrp="1" noChangeArrowheads="1"/>
          </p:cNvSpPr>
          <p:nvPr>
            <p:ph type="sldNum" sz="quarter" idx="10"/>
          </p:nvPr>
        </p:nvSpPr>
        <p:spPr>
          <a:ln/>
        </p:spPr>
        <p:txBody>
          <a:bodyPr/>
          <a:lstStyle>
            <a:lvl1pPr>
              <a:defRPr/>
            </a:lvl1pPr>
          </a:lstStyle>
          <a:p>
            <a:pPr>
              <a:defRPr/>
            </a:pPr>
            <a:fld id="{09562D46-CCCF-4826-9419-741BE22E8D8F}" type="slidenum">
              <a:rPr lang="zh-CN" altLang="en-US"/>
              <a:pPr>
                <a:defRPr/>
              </a:pPr>
              <a:t>‹#›</a:t>
            </a:fld>
            <a:endParaRPr lang="en-US" altLang="zh-CN" dirty="0"/>
          </a:p>
        </p:txBody>
      </p:sp>
    </p:spTree>
    <p:extLst>
      <p:ext uri="{BB962C8B-B14F-4D97-AF65-F5344CB8AC3E}">
        <p14:creationId xmlns:p14="http://schemas.microsoft.com/office/powerpoint/2010/main" val="312652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9"/>
          <p:cNvSpPr>
            <a:spLocks noGrp="1" noChangeArrowheads="1"/>
          </p:cNvSpPr>
          <p:nvPr>
            <p:ph type="sldNum" sz="quarter" idx="10"/>
          </p:nvPr>
        </p:nvSpPr>
        <p:spPr>
          <a:ln/>
        </p:spPr>
        <p:txBody>
          <a:bodyPr/>
          <a:lstStyle>
            <a:lvl1pPr>
              <a:defRPr/>
            </a:lvl1pPr>
          </a:lstStyle>
          <a:p>
            <a:pPr>
              <a:defRPr/>
            </a:pPr>
            <a:fld id="{AFE1E749-75B8-444B-8451-DB05CE9B3E1B}" type="slidenum">
              <a:rPr lang="zh-CN" altLang="en-US"/>
              <a:pPr>
                <a:defRPr/>
              </a:pPr>
              <a:t>‹#›</a:t>
            </a:fld>
            <a:endParaRPr lang="en-US" altLang="zh-CN" dirty="0"/>
          </a:p>
        </p:txBody>
      </p:sp>
    </p:spTree>
    <p:extLst>
      <p:ext uri="{BB962C8B-B14F-4D97-AF65-F5344CB8AC3E}">
        <p14:creationId xmlns:p14="http://schemas.microsoft.com/office/powerpoint/2010/main" val="1894582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9"/>
          <p:cNvSpPr>
            <a:spLocks noGrp="1" noChangeArrowheads="1"/>
          </p:cNvSpPr>
          <p:nvPr>
            <p:ph type="sldNum" sz="quarter" idx="10"/>
          </p:nvPr>
        </p:nvSpPr>
        <p:spPr>
          <a:ln/>
        </p:spPr>
        <p:txBody>
          <a:bodyPr/>
          <a:lstStyle>
            <a:lvl1pPr>
              <a:defRPr/>
            </a:lvl1pPr>
          </a:lstStyle>
          <a:p>
            <a:pPr>
              <a:defRPr/>
            </a:pPr>
            <a:fld id="{B221E82F-66B4-40ED-BECD-ADE88935AD7E}" type="slidenum">
              <a:rPr lang="zh-CN" altLang="en-US"/>
              <a:pPr>
                <a:defRPr/>
              </a:pPr>
              <a:t>‹#›</a:t>
            </a:fld>
            <a:endParaRPr lang="en-US" altLang="zh-CN" dirty="0"/>
          </a:p>
        </p:txBody>
      </p:sp>
    </p:spTree>
    <p:extLst>
      <p:ext uri="{BB962C8B-B14F-4D97-AF65-F5344CB8AC3E}">
        <p14:creationId xmlns:p14="http://schemas.microsoft.com/office/powerpoint/2010/main" val="1414040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9"/>
          <p:cNvSpPr>
            <a:spLocks noGrp="1" noChangeArrowheads="1"/>
          </p:cNvSpPr>
          <p:nvPr>
            <p:ph type="sldNum" sz="quarter" idx="10"/>
          </p:nvPr>
        </p:nvSpPr>
        <p:spPr>
          <a:ln/>
        </p:spPr>
        <p:txBody>
          <a:bodyPr/>
          <a:lstStyle>
            <a:lvl1pPr>
              <a:defRPr/>
            </a:lvl1pPr>
          </a:lstStyle>
          <a:p>
            <a:pPr>
              <a:defRPr/>
            </a:pPr>
            <a:fld id="{3F5E29EC-E7AD-48A9-829F-ABF14FF4F516}" type="slidenum">
              <a:rPr lang="zh-CN" altLang="en-US"/>
              <a:pPr>
                <a:defRPr/>
              </a:pPr>
              <a:t>‹#›</a:t>
            </a:fld>
            <a:endParaRPr lang="en-US" altLang="zh-CN" dirty="0"/>
          </a:p>
        </p:txBody>
      </p:sp>
    </p:spTree>
    <p:extLst>
      <p:ext uri="{BB962C8B-B14F-4D97-AF65-F5344CB8AC3E}">
        <p14:creationId xmlns:p14="http://schemas.microsoft.com/office/powerpoint/2010/main" val="4096250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9"/>
          <p:cNvSpPr>
            <a:spLocks noGrp="1" noChangeArrowheads="1"/>
          </p:cNvSpPr>
          <p:nvPr>
            <p:ph type="sldNum" sz="quarter" idx="10"/>
          </p:nvPr>
        </p:nvSpPr>
        <p:spPr>
          <a:ln/>
        </p:spPr>
        <p:txBody>
          <a:bodyPr/>
          <a:lstStyle>
            <a:lvl1pPr>
              <a:defRPr/>
            </a:lvl1pPr>
          </a:lstStyle>
          <a:p>
            <a:pPr>
              <a:defRPr/>
            </a:pPr>
            <a:fld id="{826CDB15-D548-4FFD-BE5D-288D4D5A0B6D}" type="slidenum">
              <a:rPr lang="zh-CN" altLang="en-US"/>
              <a:pPr>
                <a:defRPr/>
              </a:pPr>
              <a:t>‹#›</a:t>
            </a:fld>
            <a:endParaRPr lang="en-US" altLang="zh-CN" dirty="0"/>
          </a:p>
        </p:txBody>
      </p:sp>
    </p:spTree>
    <p:extLst>
      <p:ext uri="{BB962C8B-B14F-4D97-AF65-F5344CB8AC3E}">
        <p14:creationId xmlns:p14="http://schemas.microsoft.com/office/powerpoint/2010/main" val="170697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96088" y="115888"/>
            <a:ext cx="2168525" cy="21193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88925" y="115888"/>
            <a:ext cx="6354763" cy="2119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9"/>
          <p:cNvSpPr>
            <a:spLocks noGrp="1" noChangeArrowheads="1"/>
          </p:cNvSpPr>
          <p:nvPr>
            <p:ph type="sldNum" sz="quarter" idx="10"/>
          </p:nvPr>
        </p:nvSpPr>
        <p:spPr>
          <a:ln/>
        </p:spPr>
        <p:txBody>
          <a:bodyPr/>
          <a:lstStyle>
            <a:lvl1pPr>
              <a:defRPr/>
            </a:lvl1pPr>
          </a:lstStyle>
          <a:p>
            <a:pPr>
              <a:defRPr/>
            </a:pPr>
            <a:fld id="{0B9BB207-C9A4-460D-9CD3-57467CBA7225}" type="slidenum">
              <a:rPr lang="zh-CN" altLang="en-US"/>
              <a:pPr>
                <a:defRPr/>
              </a:pPr>
              <a:t>‹#›</a:t>
            </a:fld>
            <a:endParaRPr lang="en-US" altLang="zh-CN" dirty="0"/>
          </a:p>
        </p:txBody>
      </p:sp>
    </p:spTree>
    <p:extLst>
      <p:ext uri="{BB962C8B-B14F-4D97-AF65-F5344CB8AC3E}">
        <p14:creationId xmlns:p14="http://schemas.microsoft.com/office/powerpoint/2010/main" val="2107638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2" descr="World Map [Convert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0" y="131445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13"/>
          <p:cNvSpPr>
            <a:spLocks/>
          </p:cNvSpPr>
          <p:nvPr/>
        </p:nvSpPr>
        <p:spPr bwMode="gray">
          <a:xfrm>
            <a:off x="0" y="0"/>
            <a:ext cx="9144000" cy="6858000"/>
          </a:xfrm>
          <a:custGeom>
            <a:avLst/>
            <a:gdLst/>
            <a:ahLst/>
            <a:cxnLst>
              <a:cxn ang="0">
                <a:pos x="624" y="3322"/>
              </a:cxn>
              <a:cxn ang="0">
                <a:pos x="715" y="3246"/>
              </a:cxn>
              <a:cxn ang="0">
                <a:pos x="805" y="3175"/>
              </a:cxn>
              <a:cxn ang="0">
                <a:pos x="898" y="3111"/>
              </a:cxn>
              <a:cxn ang="0">
                <a:pos x="993" y="3049"/>
              </a:cxn>
              <a:cxn ang="0">
                <a:pos x="1089" y="2993"/>
              </a:cxn>
              <a:cxn ang="0">
                <a:pos x="1285" y="2893"/>
              </a:cxn>
              <a:cxn ang="0">
                <a:pos x="1485" y="2806"/>
              </a:cxn>
              <a:cxn ang="0">
                <a:pos x="1693" y="2729"/>
              </a:cxn>
              <a:cxn ang="0">
                <a:pos x="1904" y="2662"/>
              </a:cxn>
              <a:cxn ang="0">
                <a:pos x="2118" y="2600"/>
              </a:cxn>
              <a:cxn ang="0">
                <a:pos x="2229" y="2571"/>
              </a:cxn>
              <a:cxn ang="0">
                <a:pos x="2475" y="2511"/>
              </a:cxn>
              <a:cxn ang="0">
                <a:pos x="2720" y="2456"/>
              </a:cxn>
              <a:cxn ang="0">
                <a:pos x="3205" y="2358"/>
              </a:cxn>
              <a:cxn ang="0">
                <a:pos x="3198" y="2358"/>
              </a:cxn>
              <a:cxn ang="0">
                <a:pos x="3929" y="2202"/>
              </a:cxn>
              <a:cxn ang="0">
                <a:pos x="4229" y="2129"/>
              </a:cxn>
              <a:cxn ang="0">
                <a:pos x="4409" y="2078"/>
              </a:cxn>
              <a:cxn ang="0">
                <a:pos x="4573" y="2025"/>
              </a:cxn>
              <a:cxn ang="0">
                <a:pos x="4725" y="1967"/>
              </a:cxn>
              <a:cxn ang="0">
                <a:pos x="4867" y="1902"/>
              </a:cxn>
              <a:cxn ang="0">
                <a:pos x="5000" y="1829"/>
              </a:cxn>
              <a:cxn ang="0">
                <a:pos x="5125" y="1745"/>
              </a:cxn>
              <a:cxn ang="0">
                <a:pos x="5245" y="1651"/>
              </a:cxn>
              <a:cxn ang="0">
                <a:pos x="5362" y="1542"/>
              </a:cxn>
              <a:cxn ang="0">
                <a:pos x="5475" y="1420"/>
              </a:cxn>
              <a:cxn ang="0">
                <a:pos x="5587" y="1280"/>
              </a:cxn>
              <a:cxn ang="0">
                <a:pos x="5702" y="1122"/>
              </a:cxn>
              <a:cxn ang="0">
                <a:pos x="5760" y="0"/>
              </a:cxn>
              <a:cxn ang="0">
                <a:pos x="0" y="4451"/>
              </a:cxn>
              <a:cxn ang="0">
                <a:pos x="20" y="4451"/>
              </a:cxn>
              <a:cxn ang="0">
                <a:pos x="55" y="4278"/>
              </a:cxn>
              <a:cxn ang="0">
                <a:pos x="102" y="4111"/>
              </a:cxn>
              <a:cxn ang="0">
                <a:pos x="124" y="4053"/>
              </a:cxn>
              <a:cxn ang="0">
                <a:pos x="169" y="3944"/>
              </a:cxn>
              <a:cxn ang="0">
                <a:pos x="220" y="3836"/>
              </a:cxn>
              <a:cxn ang="0">
                <a:pos x="278" y="3735"/>
              </a:cxn>
              <a:cxn ang="0">
                <a:pos x="342" y="3635"/>
              </a:cxn>
              <a:cxn ang="0">
                <a:pos x="415" y="3540"/>
              </a:cxn>
              <a:cxn ang="0">
                <a:pos x="493" y="3449"/>
              </a:cxn>
              <a:cxn ang="0">
                <a:pos x="578" y="3364"/>
              </a:cxn>
              <a:cxn ang="0">
                <a:pos x="624" y="3322"/>
              </a:cxn>
            </a:cxnLst>
            <a:rect l="0" t="0" r="r" b="b"/>
            <a:pathLst>
              <a:path w="5760" h="4451">
                <a:moveTo>
                  <a:pt x="624" y="3322"/>
                </a:moveTo>
                <a:lnTo>
                  <a:pt x="624" y="3322"/>
                </a:lnTo>
                <a:lnTo>
                  <a:pt x="669" y="3284"/>
                </a:lnTo>
                <a:lnTo>
                  <a:pt x="715" y="3246"/>
                </a:lnTo>
                <a:lnTo>
                  <a:pt x="760" y="3209"/>
                </a:lnTo>
                <a:lnTo>
                  <a:pt x="805" y="3175"/>
                </a:lnTo>
                <a:lnTo>
                  <a:pt x="853" y="3142"/>
                </a:lnTo>
                <a:lnTo>
                  <a:pt x="898" y="3111"/>
                </a:lnTo>
                <a:lnTo>
                  <a:pt x="945" y="3080"/>
                </a:lnTo>
                <a:lnTo>
                  <a:pt x="993" y="3049"/>
                </a:lnTo>
                <a:lnTo>
                  <a:pt x="1042" y="3020"/>
                </a:lnTo>
                <a:lnTo>
                  <a:pt x="1089" y="2993"/>
                </a:lnTo>
                <a:lnTo>
                  <a:pt x="1185" y="2940"/>
                </a:lnTo>
                <a:lnTo>
                  <a:pt x="1285" y="2893"/>
                </a:lnTo>
                <a:lnTo>
                  <a:pt x="1385" y="2847"/>
                </a:lnTo>
                <a:lnTo>
                  <a:pt x="1485" y="2806"/>
                </a:lnTo>
                <a:lnTo>
                  <a:pt x="1589" y="2766"/>
                </a:lnTo>
                <a:lnTo>
                  <a:pt x="1693" y="2729"/>
                </a:lnTo>
                <a:lnTo>
                  <a:pt x="1798" y="2695"/>
                </a:lnTo>
                <a:lnTo>
                  <a:pt x="1904" y="2662"/>
                </a:lnTo>
                <a:lnTo>
                  <a:pt x="2011" y="2631"/>
                </a:lnTo>
                <a:lnTo>
                  <a:pt x="2118" y="2600"/>
                </a:lnTo>
                <a:lnTo>
                  <a:pt x="2229" y="2571"/>
                </a:lnTo>
                <a:lnTo>
                  <a:pt x="2229" y="2571"/>
                </a:lnTo>
                <a:lnTo>
                  <a:pt x="2351" y="2540"/>
                </a:lnTo>
                <a:lnTo>
                  <a:pt x="2475" y="2511"/>
                </a:lnTo>
                <a:lnTo>
                  <a:pt x="2596" y="2482"/>
                </a:lnTo>
                <a:lnTo>
                  <a:pt x="2720" y="2456"/>
                </a:lnTo>
                <a:lnTo>
                  <a:pt x="2964" y="2406"/>
                </a:lnTo>
                <a:lnTo>
                  <a:pt x="3205" y="2358"/>
                </a:lnTo>
                <a:lnTo>
                  <a:pt x="3198" y="2358"/>
                </a:lnTo>
                <a:lnTo>
                  <a:pt x="3198" y="2358"/>
                </a:lnTo>
                <a:lnTo>
                  <a:pt x="3705" y="2251"/>
                </a:lnTo>
                <a:lnTo>
                  <a:pt x="3929" y="2202"/>
                </a:lnTo>
                <a:lnTo>
                  <a:pt x="4133" y="2155"/>
                </a:lnTo>
                <a:lnTo>
                  <a:pt x="4229" y="2129"/>
                </a:lnTo>
                <a:lnTo>
                  <a:pt x="4320" y="2104"/>
                </a:lnTo>
                <a:lnTo>
                  <a:pt x="4409" y="2078"/>
                </a:lnTo>
                <a:lnTo>
                  <a:pt x="4493" y="2053"/>
                </a:lnTo>
                <a:lnTo>
                  <a:pt x="4573" y="2025"/>
                </a:lnTo>
                <a:lnTo>
                  <a:pt x="4651" y="1996"/>
                </a:lnTo>
                <a:lnTo>
                  <a:pt x="4725" y="1967"/>
                </a:lnTo>
                <a:lnTo>
                  <a:pt x="4798" y="1935"/>
                </a:lnTo>
                <a:lnTo>
                  <a:pt x="4867" y="1902"/>
                </a:lnTo>
                <a:lnTo>
                  <a:pt x="4935" y="1865"/>
                </a:lnTo>
                <a:lnTo>
                  <a:pt x="5000" y="1829"/>
                </a:lnTo>
                <a:lnTo>
                  <a:pt x="5064" y="1789"/>
                </a:lnTo>
                <a:lnTo>
                  <a:pt x="5125" y="1745"/>
                </a:lnTo>
                <a:lnTo>
                  <a:pt x="5187" y="1700"/>
                </a:lnTo>
                <a:lnTo>
                  <a:pt x="5245" y="1651"/>
                </a:lnTo>
                <a:lnTo>
                  <a:pt x="5304" y="1598"/>
                </a:lnTo>
                <a:lnTo>
                  <a:pt x="5362" y="1542"/>
                </a:lnTo>
                <a:lnTo>
                  <a:pt x="5418" y="1484"/>
                </a:lnTo>
                <a:lnTo>
                  <a:pt x="5475" y="1420"/>
                </a:lnTo>
                <a:lnTo>
                  <a:pt x="5531" y="1351"/>
                </a:lnTo>
                <a:lnTo>
                  <a:pt x="5587" y="1280"/>
                </a:lnTo>
                <a:lnTo>
                  <a:pt x="5644" y="1204"/>
                </a:lnTo>
                <a:lnTo>
                  <a:pt x="5702" y="1122"/>
                </a:lnTo>
                <a:lnTo>
                  <a:pt x="5760" y="1036"/>
                </a:lnTo>
                <a:lnTo>
                  <a:pt x="5760" y="0"/>
                </a:lnTo>
                <a:lnTo>
                  <a:pt x="0" y="0"/>
                </a:lnTo>
                <a:lnTo>
                  <a:pt x="0" y="4451"/>
                </a:lnTo>
                <a:lnTo>
                  <a:pt x="20" y="4451"/>
                </a:lnTo>
                <a:lnTo>
                  <a:pt x="20" y="4451"/>
                </a:lnTo>
                <a:lnTo>
                  <a:pt x="35" y="4366"/>
                </a:lnTo>
                <a:lnTo>
                  <a:pt x="55" y="4278"/>
                </a:lnTo>
                <a:lnTo>
                  <a:pt x="76" y="4195"/>
                </a:lnTo>
                <a:lnTo>
                  <a:pt x="102" y="4111"/>
                </a:lnTo>
                <a:lnTo>
                  <a:pt x="102" y="4111"/>
                </a:lnTo>
                <a:lnTo>
                  <a:pt x="124" y="4053"/>
                </a:lnTo>
                <a:lnTo>
                  <a:pt x="145" y="3998"/>
                </a:lnTo>
                <a:lnTo>
                  <a:pt x="169" y="3944"/>
                </a:lnTo>
                <a:lnTo>
                  <a:pt x="193" y="3889"/>
                </a:lnTo>
                <a:lnTo>
                  <a:pt x="220" y="3836"/>
                </a:lnTo>
                <a:lnTo>
                  <a:pt x="247" y="3786"/>
                </a:lnTo>
                <a:lnTo>
                  <a:pt x="278" y="3735"/>
                </a:lnTo>
                <a:lnTo>
                  <a:pt x="309" y="3684"/>
                </a:lnTo>
                <a:lnTo>
                  <a:pt x="342" y="3635"/>
                </a:lnTo>
                <a:lnTo>
                  <a:pt x="378" y="3587"/>
                </a:lnTo>
                <a:lnTo>
                  <a:pt x="415" y="3540"/>
                </a:lnTo>
                <a:lnTo>
                  <a:pt x="453" y="3495"/>
                </a:lnTo>
                <a:lnTo>
                  <a:pt x="493" y="3449"/>
                </a:lnTo>
                <a:lnTo>
                  <a:pt x="535" y="3406"/>
                </a:lnTo>
                <a:lnTo>
                  <a:pt x="578" y="3364"/>
                </a:lnTo>
                <a:lnTo>
                  <a:pt x="624" y="3322"/>
                </a:lnTo>
                <a:lnTo>
                  <a:pt x="624" y="3322"/>
                </a:lnTo>
                <a:close/>
              </a:path>
            </a:pathLst>
          </a:custGeom>
          <a:solidFill>
            <a:schemeClr val="bg1"/>
          </a:solidFill>
          <a:ln w="9525">
            <a:noFill/>
            <a:round/>
            <a:headEnd/>
            <a:tailEnd/>
          </a:ln>
        </p:spPr>
        <p:txBody>
          <a:bodyPr/>
          <a:lstStyle/>
          <a:p>
            <a:pPr algn="ctr" fontAlgn="base">
              <a:lnSpc>
                <a:spcPct val="90000"/>
              </a:lnSpc>
              <a:spcBef>
                <a:spcPct val="0"/>
              </a:spcBef>
              <a:spcAft>
                <a:spcPct val="0"/>
              </a:spcAft>
              <a:defRPr/>
            </a:pPr>
            <a:endParaRPr lang="en-US" sz="2000" dirty="0">
              <a:solidFill>
                <a:srgbClr val="000000"/>
              </a:solidFill>
            </a:endParaRPr>
          </a:p>
        </p:txBody>
      </p:sp>
      <p:graphicFrame>
        <p:nvGraphicFramePr>
          <p:cNvPr id="6" name="Rectangle 8" hidden="1"/>
          <p:cNvGraphicFramePr>
            <a:graphicFrameLocks/>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909" r:id="rId5" imgW="0" imgH="0" progId="TCLayout.ActiveDocument">
                  <p:embed/>
                </p:oleObj>
              </mc:Choice>
              <mc:Fallback>
                <p:oleObj r:id="rId5" imgW="0" imgH="0" progId="TCLayout.ActiveDocument">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Picture 17" descr="Capgemini_chinese_png"/>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575" y="368300"/>
            <a:ext cx="2157413"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5950" name="Rectangle 14"/>
          <p:cNvSpPr>
            <a:spLocks noGrp="1" noChangeArrowheads="1"/>
          </p:cNvSpPr>
          <p:nvPr>
            <p:ph type="ctrTitle"/>
          </p:nvPr>
        </p:nvSpPr>
        <p:spPr>
          <a:xfrm>
            <a:off x="381000" y="1676400"/>
            <a:ext cx="7772400" cy="1262063"/>
          </a:xfrm>
        </p:spPr>
        <p:txBody>
          <a:bodyPr/>
          <a:lstStyle>
            <a:lvl1pPr>
              <a:defRPr sz="2400"/>
            </a:lvl1pPr>
          </a:lstStyle>
          <a:p>
            <a:r>
              <a:rPr lang="zh-CN" altLang="en-US"/>
              <a:t>点击编辑主标题</a:t>
            </a:r>
          </a:p>
        </p:txBody>
      </p:sp>
      <p:sp>
        <p:nvSpPr>
          <p:cNvPr id="295951" name="Rectangle 15"/>
          <p:cNvSpPr>
            <a:spLocks noGrp="1" noChangeArrowheads="1"/>
          </p:cNvSpPr>
          <p:nvPr>
            <p:ph type="subTitle" idx="1"/>
          </p:nvPr>
        </p:nvSpPr>
        <p:spPr>
          <a:xfrm>
            <a:off x="468313" y="3070225"/>
            <a:ext cx="6307137" cy="1752600"/>
          </a:xfrm>
        </p:spPr>
        <p:txBody>
          <a:bodyPr/>
          <a:lstStyle>
            <a:lvl1pPr>
              <a:defRPr b="0"/>
            </a:lvl1pPr>
          </a:lstStyle>
          <a:p>
            <a:r>
              <a:rPr lang="zh-CN" altLang="en-US"/>
              <a:t>点击编辑副标题</a:t>
            </a:r>
          </a:p>
        </p:txBody>
      </p:sp>
    </p:spTree>
    <p:extLst>
      <p:ext uri="{BB962C8B-B14F-4D97-AF65-F5344CB8AC3E}">
        <p14:creationId xmlns:p14="http://schemas.microsoft.com/office/powerpoint/2010/main" val="24337593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9"/>
          <p:cNvSpPr>
            <a:spLocks noGrp="1" noChangeArrowheads="1"/>
          </p:cNvSpPr>
          <p:nvPr>
            <p:ph type="sldNum" sz="quarter" idx="10"/>
          </p:nvPr>
        </p:nvSpPr>
        <p:spPr>
          <a:ln/>
        </p:spPr>
        <p:txBody>
          <a:bodyPr/>
          <a:lstStyle>
            <a:lvl1pPr>
              <a:defRPr/>
            </a:lvl1pPr>
          </a:lstStyle>
          <a:p>
            <a:pPr>
              <a:defRPr/>
            </a:pPr>
            <a:fld id="{183D235B-39B8-4806-B238-E41D3BB1D564}" type="slidenum">
              <a:rPr lang="zh-CN" altLang="en-US"/>
              <a:pPr>
                <a:defRPr/>
              </a:pPr>
              <a:t>‹#›</a:t>
            </a:fld>
            <a:endParaRPr lang="en-US" altLang="zh-CN" dirty="0"/>
          </a:p>
        </p:txBody>
      </p:sp>
    </p:spTree>
    <p:extLst>
      <p:ext uri="{BB962C8B-B14F-4D97-AF65-F5344CB8AC3E}">
        <p14:creationId xmlns:p14="http://schemas.microsoft.com/office/powerpoint/2010/main" val="67895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5762AA8-678C-449A-A0B8-98FF3C3B9F78}" type="datetime1">
              <a:rPr lang="zh-CN" altLang="en-US" smtClean="0"/>
              <a:t>2018/5/16</a:t>
            </a:fld>
            <a:endParaRPr lang="zh-CN" altLang="en-US"/>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a:t>
            </a:fld>
            <a:endParaRPr lang="zh-CN" altLang="en-US"/>
          </a:p>
        </p:txBody>
      </p:sp>
    </p:spTree>
    <p:extLst>
      <p:ext uri="{BB962C8B-B14F-4D97-AF65-F5344CB8AC3E}">
        <p14:creationId xmlns:p14="http://schemas.microsoft.com/office/powerpoint/2010/main" val="38168948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9"/>
          <p:cNvSpPr>
            <a:spLocks noGrp="1" noChangeArrowheads="1"/>
          </p:cNvSpPr>
          <p:nvPr>
            <p:ph type="sldNum" sz="quarter" idx="10"/>
          </p:nvPr>
        </p:nvSpPr>
        <p:spPr>
          <a:ln/>
        </p:spPr>
        <p:txBody>
          <a:bodyPr/>
          <a:lstStyle>
            <a:lvl1pPr>
              <a:defRPr/>
            </a:lvl1pPr>
          </a:lstStyle>
          <a:p>
            <a:pPr>
              <a:defRPr/>
            </a:pPr>
            <a:fld id="{38B9691B-47AC-4CE3-8C56-9A7637D00D85}" type="slidenum">
              <a:rPr lang="zh-CN" altLang="en-US"/>
              <a:pPr>
                <a:defRPr/>
              </a:pPr>
              <a:t>‹#›</a:t>
            </a:fld>
            <a:endParaRPr lang="en-US" altLang="zh-CN" dirty="0"/>
          </a:p>
        </p:txBody>
      </p:sp>
    </p:spTree>
    <p:extLst>
      <p:ext uri="{BB962C8B-B14F-4D97-AF65-F5344CB8AC3E}">
        <p14:creationId xmlns:p14="http://schemas.microsoft.com/office/powerpoint/2010/main" val="22463153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92100" y="1055688"/>
            <a:ext cx="4259263" cy="1179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3763" y="1055688"/>
            <a:ext cx="4260850" cy="1179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9"/>
          <p:cNvSpPr>
            <a:spLocks noGrp="1" noChangeArrowheads="1"/>
          </p:cNvSpPr>
          <p:nvPr>
            <p:ph type="sldNum" sz="quarter" idx="10"/>
          </p:nvPr>
        </p:nvSpPr>
        <p:spPr>
          <a:ln/>
        </p:spPr>
        <p:txBody>
          <a:bodyPr/>
          <a:lstStyle>
            <a:lvl1pPr>
              <a:defRPr/>
            </a:lvl1pPr>
          </a:lstStyle>
          <a:p>
            <a:pPr>
              <a:defRPr/>
            </a:pPr>
            <a:fld id="{7B0A050C-73CF-42D6-A987-A239332C02C3}" type="slidenum">
              <a:rPr lang="zh-CN" altLang="en-US"/>
              <a:pPr>
                <a:defRPr/>
              </a:pPr>
              <a:t>‹#›</a:t>
            </a:fld>
            <a:endParaRPr lang="en-US" altLang="zh-CN" dirty="0"/>
          </a:p>
        </p:txBody>
      </p:sp>
    </p:spTree>
    <p:extLst>
      <p:ext uri="{BB962C8B-B14F-4D97-AF65-F5344CB8AC3E}">
        <p14:creationId xmlns:p14="http://schemas.microsoft.com/office/powerpoint/2010/main" val="37554235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9"/>
          <p:cNvSpPr>
            <a:spLocks noGrp="1" noChangeArrowheads="1"/>
          </p:cNvSpPr>
          <p:nvPr>
            <p:ph type="sldNum" sz="quarter" idx="10"/>
          </p:nvPr>
        </p:nvSpPr>
        <p:spPr>
          <a:ln/>
        </p:spPr>
        <p:txBody>
          <a:bodyPr/>
          <a:lstStyle>
            <a:lvl1pPr>
              <a:defRPr/>
            </a:lvl1pPr>
          </a:lstStyle>
          <a:p>
            <a:pPr>
              <a:defRPr/>
            </a:pPr>
            <a:fld id="{3BEB12B7-5DE4-4190-B91D-085BD097ECAD}" type="slidenum">
              <a:rPr lang="zh-CN" altLang="en-US"/>
              <a:pPr>
                <a:defRPr/>
              </a:pPr>
              <a:t>‹#›</a:t>
            </a:fld>
            <a:endParaRPr lang="en-US" altLang="zh-CN" dirty="0"/>
          </a:p>
        </p:txBody>
      </p:sp>
    </p:spTree>
    <p:extLst>
      <p:ext uri="{BB962C8B-B14F-4D97-AF65-F5344CB8AC3E}">
        <p14:creationId xmlns:p14="http://schemas.microsoft.com/office/powerpoint/2010/main" val="39855768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9"/>
          <p:cNvSpPr>
            <a:spLocks noGrp="1" noChangeArrowheads="1"/>
          </p:cNvSpPr>
          <p:nvPr>
            <p:ph type="sldNum" sz="quarter" idx="10"/>
          </p:nvPr>
        </p:nvSpPr>
        <p:spPr>
          <a:ln/>
        </p:spPr>
        <p:txBody>
          <a:bodyPr/>
          <a:lstStyle>
            <a:lvl1pPr>
              <a:defRPr/>
            </a:lvl1pPr>
          </a:lstStyle>
          <a:p>
            <a:pPr>
              <a:defRPr/>
            </a:pPr>
            <a:fld id="{9026431B-BF1E-492B-8B72-D822D9FBBC00}" type="slidenum">
              <a:rPr lang="zh-CN" altLang="en-US"/>
              <a:pPr>
                <a:defRPr/>
              </a:pPr>
              <a:t>‹#›</a:t>
            </a:fld>
            <a:endParaRPr lang="en-US" altLang="zh-CN" dirty="0"/>
          </a:p>
        </p:txBody>
      </p:sp>
    </p:spTree>
    <p:extLst>
      <p:ext uri="{BB962C8B-B14F-4D97-AF65-F5344CB8AC3E}">
        <p14:creationId xmlns:p14="http://schemas.microsoft.com/office/powerpoint/2010/main" val="39456095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9"/>
          <p:cNvSpPr>
            <a:spLocks noGrp="1" noChangeArrowheads="1"/>
          </p:cNvSpPr>
          <p:nvPr>
            <p:ph type="sldNum" sz="quarter" idx="10"/>
          </p:nvPr>
        </p:nvSpPr>
        <p:spPr>
          <a:ln/>
        </p:spPr>
        <p:txBody>
          <a:bodyPr/>
          <a:lstStyle>
            <a:lvl1pPr>
              <a:defRPr/>
            </a:lvl1pPr>
          </a:lstStyle>
          <a:p>
            <a:pPr>
              <a:defRPr/>
            </a:pPr>
            <a:fld id="{6DAE9103-9CAE-4A04-B7C3-58036F373581}" type="slidenum">
              <a:rPr lang="zh-CN" altLang="en-US"/>
              <a:pPr>
                <a:defRPr/>
              </a:pPr>
              <a:t>‹#›</a:t>
            </a:fld>
            <a:endParaRPr lang="en-US" altLang="zh-CN" dirty="0"/>
          </a:p>
        </p:txBody>
      </p:sp>
    </p:spTree>
    <p:extLst>
      <p:ext uri="{BB962C8B-B14F-4D97-AF65-F5344CB8AC3E}">
        <p14:creationId xmlns:p14="http://schemas.microsoft.com/office/powerpoint/2010/main" val="24792008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9"/>
          <p:cNvSpPr>
            <a:spLocks noGrp="1" noChangeArrowheads="1"/>
          </p:cNvSpPr>
          <p:nvPr>
            <p:ph type="sldNum" sz="quarter" idx="10"/>
          </p:nvPr>
        </p:nvSpPr>
        <p:spPr>
          <a:ln/>
        </p:spPr>
        <p:txBody>
          <a:bodyPr/>
          <a:lstStyle>
            <a:lvl1pPr>
              <a:defRPr/>
            </a:lvl1pPr>
          </a:lstStyle>
          <a:p>
            <a:pPr>
              <a:defRPr/>
            </a:pPr>
            <a:fld id="{93F545E1-AACF-4C56-BD8C-4683FA411305}" type="slidenum">
              <a:rPr lang="zh-CN" altLang="en-US"/>
              <a:pPr>
                <a:defRPr/>
              </a:pPr>
              <a:t>‹#›</a:t>
            </a:fld>
            <a:endParaRPr lang="en-US" altLang="zh-CN" dirty="0"/>
          </a:p>
        </p:txBody>
      </p:sp>
    </p:spTree>
    <p:extLst>
      <p:ext uri="{BB962C8B-B14F-4D97-AF65-F5344CB8AC3E}">
        <p14:creationId xmlns:p14="http://schemas.microsoft.com/office/powerpoint/2010/main" val="12840367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9"/>
          <p:cNvSpPr>
            <a:spLocks noGrp="1" noChangeArrowheads="1"/>
          </p:cNvSpPr>
          <p:nvPr>
            <p:ph type="sldNum" sz="quarter" idx="10"/>
          </p:nvPr>
        </p:nvSpPr>
        <p:spPr>
          <a:ln/>
        </p:spPr>
        <p:txBody>
          <a:bodyPr/>
          <a:lstStyle>
            <a:lvl1pPr>
              <a:defRPr/>
            </a:lvl1pPr>
          </a:lstStyle>
          <a:p>
            <a:pPr>
              <a:defRPr/>
            </a:pPr>
            <a:fld id="{468DA710-D2E7-4CDF-B5C0-F440A78FFC4E}" type="slidenum">
              <a:rPr lang="zh-CN" altLang="en-US"/>
              <a:pPr>
                <a:defRPr/>
              </a:pPr>
              <a:t>‹#›</a:t>
            </a:fld>
            <a:endParaRPr lang="en-US" altLang="zh-CN" dirty="0"/>
          </a:p>
        </p:txBody>
      </p:sp>
    </p:spTree>
    <p:extLst>
      <p:ext uri="{BB962C8B-B14F-4D97-AF65-F5344CB8AC3E}">
        <p14:creationId xmlns:p14="http://schemas.microsoft.com/office/powerpoint/2010/main" val="30434700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9"/>
          <p:cNvSpPr>
            <a:spLocks noGrp="1" noChangeArrowheads="1"/>
          </p:cNvSpPr>
          <p:nvPr>
            <p:ph type="sldNum" sz="quarter" idx="10"/>
          </p:nvPr>
        </p:nvSpPr>
        <p:spPr>
          <a:ln/>
        </p:spPr>
        <p:txBody>
          <a:bodyPr/>
          <a:lstStyle>
            <a:lvl1pPr>
              <a:defRPr/>
            </a:lvl1pPr>
          </a:lstStyle>
          <a:p>
            <a:pPr>
              <a:defRPr/>
            </a:pPr>
            <a:fld id="{EF396870-2A7B-4BA8-A277-49D72B0BA605}" type="slidenum">
              <a:rPr lang="zh-CN" altLang="en-US"/>
              <a:pPr>
                <a:defRPr/>
              </a:pPr>
              <a:t>‹#›</a:t>
            </a:fld>
            <a:endParaRPr lang="en-US" altLang="zh-CN" dirty="0"/>
          </a:p>
        </p:txBody>
      </p:sp>
    </p:spTree>
    <p:extLst>
      <p:ext uri="{BB962C8B-B14F-4D97-AF65-F5344CB8AC3E}">
        <p14:creationId xmlns:p14="http://schemas.microsoft.com/office/powerpoint/2010/main" val="20891376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96088" y="115888"/>
            <a:ext cx="2168525" cy="21193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88925" y="115888"/>
            <a:ext cx="6354763" cy="2119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9"/>
          <p:cNvSpPr>
            <a:spLocks noGrp="1" noChangeArrowheads="1"/>
          </p:cNvSpPr>
          <p:nvPr>
            <p:ph type="sldNum" sz="quarter" idx="10"/>
          </p:nvPr>
        </p:nvSpPr>
        <p:spPr>
          <a:ln/>
        </p:spPr>
        <p:txBody>
          <a:bodyPr/>
          <a:lstStyle>
            <a:lvl1pPr>
              <a:defRPr/>
            </a:lvl1pPr>
          </a:lstStyle>
          <a:p>
            <a:pPr>
              <a:defRPr/>
            </a:pPr>
            <a:fld id="{D9BFA0E0-951D-4D69-A66B-58DC3E962AC6}" type="slidenum">
              <a:rPr lang="zh-CN" altLang="en-US"/>
              <a:pPr>
                <a:defRPr/>
              </a:pPr>
              <a:t>‹#›</a:t>
            </a:fld>
            <a:endParaRPr lang="en-US" altLang="zh-CN" dirty="0"/>
          </a:p>
        </p:txBody>
      </p:sp>
    </p:spTree>
    <p:extLst>
      <p:ext uri="{BB962C8B-B14F-4D97-AF65-F5344CB8AC3E}">
        <p14:creationId xmlns:p14="http://schemas.microsoft.com/office/powerpoint/2010/main" val="3112131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4D29CE7-A5DF-4629-9B0C-B57F74AB6FD0}" type="datetime1">
              <a:rPr lang="zh-CN" altLang="en-US" smtClean="0"/>
              <a:t>2018/5/16</a:t>
            </a:fld>
            <a:endParaRPr lang="zh-CN" altLang="en-US"/>
          </a:p>
        </p:txBody>
      </p:sp>
      <p:sp>
        <p:nvSpPr>
          <p:cNvPr id="6" name="页脚占位符 5"/>
          <p:cNvSpPr>
            <a:spLocks noGrp="1"/>
          </p:cNvSpPr>
          <p:nvPr>
            <p:ph type="ftr" sz="quarter" idx="11"/>
          </p:nvPr>
        </p:nvSpPr>
        <p:spPr/>
        <p:txBody>
          <a:bodyPr/>
          <a:lstStyle/>
          <a:p>
            <a:r>
              <a:rPr lang="zh-CN" altLang="en-US"/>
              <a:t>沈阳普日软件技术有限公司</a:t>
            </a:r>
            <a:endParaRPr lang="zh-CN" altLang="en-US" dirty="0"/>
          </a:p>
        </p:txBody>
      </p:sp>
      <p:sp>
        <p:nvSpPr>
          <p:cNvPr id="7" name="灯片编号占位符 6"/>
          <p:cNvSpPr>
            <a:spLocks noGrp="1"/>
          </p:cNvSpPr>
          <p:nvPr>
            <p:ph type="sldNum" sz="quarter" idx="12"/>
          </p:nvPr>
        </p:nvSpPr>
        <p:spPr/>
        <p:txBody>
          <a:bodyPr/>
          <a:lstStyle/>
          <a:p>
            <a:fld id="{B031BCAD-9498-43AB-9891-706DDB667F66}" type="slidenum">
              <a:rPr lang="zh-CN" altLang="en-US" smtClean="0"/>
              <a:pPr/>
              <a:t>‹#›</a:t>
            </a:fld>
            <a:endParaRPr lang="zh-CN" altLang="en-US"/>
          </a:p>
        </p:txBody>
      </p:sp>
    </p:spTree>
    <p:extLst>
      <p:ext uri="{BB962C8B-B14F-4D97-AF65-F5344CB8AC3E}">
        <p14:creationId xmlns:p14="http://schemas.microsoft.com/office/powerpoint/2010/main" val="955362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683F0B1-6346-4626-B9A3-978147D7AD87}" type="datetime1">
              <a:rPr lang="zh-CN" altLang="en-US" smtClean="0"/>
              <a:t>2018/5/16</a:t>
            </a:fld>
            <a:endParaRPr lang="zh-CN" altLang="en-US"/>
          </a:p>
        </p:txBody>
      </p:sp>
      <p:sp>
        <p:nvSpPr>
          <p:cNvPr id="8" name="页脚占位符 7"/>
          <p:cNvSpPr>
            <a:spLocks noGrp="1"/>
          </p:cNvSpPr>
          <p:nvPr>
            <p:ph type="ftr" sz="quarter" idx="11"/>
          </p:nvPr>
        </p:nvSpPr>
        <p:spPr/>
        <p:txBody>
          <a:bodyPr/>
          <a:lstStyle/>
          <a:p>
            <a:r>
              <a:rPr lang="zh-CN" altLang="en-US"/>
              <a:t>沈阳普日软件技术有限公司</a:t>
            </a:r>
            <a:endParaRPr lang="zh-CN" altLang="en-US" dirty="0"/>
          </a:p>
        </p:txBody>
      </p:sp>
      <p:sp>
        <p:nvSpPr>
          <p:cNvPr id="9" name="灯片编号占位符 8"/>
          <p:cNvSpPr>
            <a:spLocks noGrp="1"/>
          </p:cNvSpPr>
          <p:nvPr>
            <p:ph type="sldNum" sz="quarter" idx="12"/>
          </p:nvPr>
        </p:nvSpPr>
        <p:spPr/>
        <p:txBody>
          <a:bodyPr/>
          <a:lstStyle/>
          <a:p>
            <a:fld id="{B031BCAD-9498-43AB-9891-706DDB667F66}" type="slidenum">
              <a:rPr lang="zh-CN" altLang="en-US" smtClean="0"/>
              <a:pPr/>
              <a:t>‹#›</a:t>
            </a:fld>
            <a:endParaRPr lang="zh-CN" altLang="en-US"/>
          </a:p>
        </p:txBody>
      </p:sp>
    </p:spTree>
    <p:extLst>
      <p:ext uri="{BB962C8B-B14F-4D97-AF65-F5344CB8AC3E}">
        <p14:creationId xmlns:p14="http://schemas.microsoft.com/office/powerpoint/2010/main" val="3341642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7B6FC47-FC70-4B65-A4A5-F3C3A63929BB}" type="datetime1">
              <a:rPr lang="zh-CN" altLang="en-US" smtClean="0"/>
              <a:t>2018/5/16</a:t>
            </a:fld>
            <a:endParaRPr lang="zh-CN" altLang="en-US"/>
          </a:p>
        </p:txBody>
      </p:sp>
      <p:sp>
        <p:nvSpPr>
          <p:cNvPr id="4" name="页脚占位符 3"/>
          <p:cNvSpPr>
            <a:spLocks noGrp="1"/>
          </p:cNvSpPr>
          <p:nvPr>
            <p:ph type="ftr" sz="quarter" idx="11"/>
          </p:nvPr>
        </p:nvSpPr>
        <p:spPr/>
        <p:txBody>
          <a:bodyPr/>
          <a:lstStyle/>
          <a:p>
            <a:r>
              <a:rPr lang="zh-CN" altLang="en-US"/>
              <a:t>沈阳普日软件技术有限公司</a:t>
            </a:r>
            <a:endParaRPr lang="zh-CN" altLang="en-US" dirty="0"/>
          </a:p>
        </p:txBody>
      </p:sp>
      <p:sp>
        <p:nvSpPr>
          <p:cNvPr id="5" name="灯片编号占位符 4"/>
          <p:cNvSpPr>
            <a:spLocks noGrp="1"/>
          </p:cNvSpPr>
          <p:nvPr>
            <p:ph type="sldNum" sz="quarter" idx="12"/>
          </p:nvPr>
        </p:nvSpPr>
        <p:spPr/>
        <p:txBody>
          <a:bodyPr/>
          <a:lstStyle/>
          <a:p>
            <a:fld id="{B031BCAD-9498-43AB-9891-706DDB667F66}" type="slidenum">
              <a:rPr lang="zh-CN" altLang="en-US" smtClean="0"/>
              <a:pPr/>
              <a:t>‹#›</a:t>
            </a:fld>
            <a:endParaRPr lang="zh-CN" altLang="en-US"/>
          </a:p>
        </p:txBody>
      </p:sp>
    </p:spTree>
    <p:extLst>
      <p:ext uri="{BB962C8B-B14F-4D97-AF65-F5344CB8AC3E}">
        <p14:creationId xmlns:p14="http://schemas.microsoft.com/office/powerpoint/2010/main" val="2981229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57ACAD0-150F-4419-85CF-F5485415FB48}" type="datetime1">
              <a:rPr lang="zh-CN" altLang="en-US" smtClean="0"/>
              <a:t>2018/5/16</a:t>
            </a:fld>
            <a:endParaRPr lang="zh-CN" altLang="en-US"/>
          </a:p>
        </p:txBody>
      </p:sp>
      <p:sp>
        <p:nvSpPr>
          <p:cNvPr id="3" name="页脚占位符 2"/>
          <p:cNvSpPr>
            <a:spLocks noGrp="1"/>
          </p:cNvSpPr>
          <p:nvPr>
            <p:ph type="ftr" sz="quarter" idx="11"/>
          </p:nvPr>
        </p:nvSpPr>
        <p:spPr/>
        <p:txBody>
          <a:bodyPr/>
          <a:lstStyle/>
          <a:p>
            <a:r>
              <a:rPr lang="zh-CN" altLang="en-US"/>
              <a:t>沈阳普日软件技术有限公司</a:t>
            </a:r>
            <a:endParaRPr lang="zh-CN" altLang="en-US" dirty="0"/>
          </a:p>
        </p:txBody>
      </p:sp>
      <p:sp>
        <p:nvSpPr>
          <p:cNvPr id="4" name="灯片编号占位符 3"/>
          <p:cNvSpPr>
            <a:spLocks noGrp="1"/>
          </p:cNvSpPr>
          <p:nvPr>
            <p:ph type="sldNum" sz="quarter" idx="12"/>
          </p:nvPr>
        </p:nvSpPr>
        <p:spPr/>
        <p:txBody>
          <a:bodyPr/>
          <a:lstStyle/>
          <a:p>
            <a:fld id="{B031BCAD-9498-43AB-9891-706DDB667F66}" type="slidenum">
              <a:rPr lang="zh-CN" altLang="en-US" smtClean="0"/>
              <a:pPr/>
              <a:t>‹#›</a:t>
            </a:fld>
            <a:endParaRPr lang="zh-CN" altLang="en-US"/>
          </a:p>
        </p:txBody>
      </p:sp>
      <p:sp>
        <p:nvSpPr>
          <p:cNvPr id="6" name="矩形 5"/>
          <p:cNvSpPr/>
          <p:nvPr userDrawn="1"/>
        </p:nvSpPr>
        <p:spPr>
          <a:xfrm>
            <a:off x="251520" y="501137"/>
            <a:ext cx="86409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Tree>
    <p:extLst>
      <p:ext uri="{BB962C8B-B14F-4D97-AF65-F5344CB8AC3E}">
        <p14:creationId xmlns:p14="http://schemas.microsoft.com/office/powerpoint/2010/main" val="1575181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2" descr="World Map [Convert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0" y="131445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13"/>
          <p:cNvSpPr>
            <a:spLocks/>
          </p:cNvSpPr>
          <p:nvPr/>
        </p:nvSpPr>
        <p:spPr bwMode="gray">
          <a:xfrm>
            <a:off x="0" y="0"/>
            <a:ext cx="9144000" cy="6858000"/>
          </a:xfrm>
          <a:custGeom>
            <a:avLst/>
            <a:gdLst/>
            <a:ahLst/>
            <a:cxnLst>
              <a:cxn ang="0">
                <a:pos x="624" y="3322"/>
              </a:cxn>
              <a:cxn ang="0">
                <a:pos x="715" y="3246"/>
              </a:cxn>
              <a:cxn ang="0">
                <a:pos x="805" y="3175"/>
              </a:cxn>
              <a:cxn ang="0">
                <a:pos x="898" y="3111"/>
              </a:cxn>
              <a:cxn ang="0">
                <a:pos x="993" y="3049"/>
              </a:cxn>
              <a:cxn ang="0">
                <a:pos x="1089" y="2993"/>
              </a:cxn>
              <a:cxn ang="0">
                <a:pos x="1285" y="2893"/>
              </a:cxn>
              <a:cxn ang="0">
                <a:pos x="1485" y="2806"/>
              </a:cxn>
              <a:cxn ang="0">
                <a:pos x="1693" y="2729"/>
              </a:cxn>
              <a:cxn ang="0">
                <a:pos x="1904" y="2662"/>
              </a:cxn>
              <a:cxn ang="0">
                <a:pos x="2118" y="2600"/>
              </a:cxn>
              <a:cxn ang="0">
                <a:pos x="2229" y="2571"/>
              </a:cxn>
              <a:cxn ang="0">
                <a:pos x="2475" y="2511"/>
              </a:cxn>
              <a:cxn ang="0">
                <a:pos x="2720" y="2456"/>
              </a:cxn>
              <a:cxn ang="0">
                <a:pos x="3205" y="2358"/>
              </a:cxn>
              <a:cxn ang="0">
                <a:pos x="3198" y="2358"/>
              </a:cxn>
              <a:cxn ang="0">
                <a:pos x="3929" y="2202"/>
              </a:cxn>
              <a:cxn ang="0">
                <a:pos x="4229" y="2129"/>
              </a:cxn>
              <a:cxn ang="0">
                <a:pos x="4409" y="2078"/>
              </a:cxn>
              <a:cxn ang="0">
                <a:pos x="4573" y="2025"/>
              </a:cxn>
              <a:cxn ang="0">
                <a:pos x="4725" y="1967"/>
              </a:cxn>
              <a:cxn ang="0">
                <a:pos x="4867" y="1902"/>
              </a:cxn>
              <a:cxn ang="0">
                <a:pos x="5000" y="1829"/>
              </a:cxn>
              <a:cxn ang="0">
                <a:pos x="5125" y="1745"/>
              </a:cxn>
              <a:cxn ang="0">
                <a:pos x="5245" y="1651"/>
              </a:cxn>
              <a:cxn ang="0">
                <a:pos x="5362" y="1542"/>
              </a:cxn>
              <a:cxn ang="0">
                <a:pos x="5475" y="1420"/>
              </a:cxn>
              <a:cxn ang="0">
                <a:pos x="5587" y="1280"/>
              </a:cxn>
              <a:cxn ang="0">
                <a:pos x="5702" y="1122"/>
              </a:cxn>
              <a:cxn ang="0">
                <a:pos x="5760" y="0"/>
              </a:cxn>
              <a:cxn ang="0">
                <a:pos x="0" y="4451"/>
              </a:cxn>
              <a:cxn ang="0">
                <a:pos x="20" y="4451"/>
              </a:cxn>
              <a:cxn ang="0">
                <a:pos x="55" y="4278"/>
              </a:cxn>
              <a:cxn ang="0">
                <a:pos x="102" y="4111"/>
              </a:cxn>
              <a:cxn ang="0">
                <a:pos x="124" y="4053"/>
              </a:cxn>
              <a:cxn ang="0">
                <a:pos x="169" y="3944"/>
              </a:cxn>
              <a:cxn ang="0">
                <a:pos x="220" y="3836"/>
              </a:cxn>
              <a:cxn ang="0">
                <a:pos x="278" y="3735"/>
              </a:cxn>
              <a:cxn ang="0">
                <a:pos x="342" y="3635"/>
              </a:cxn>
              <a:cxn ang="0">
                <a:pos x="415" y="3540"/>
              </a:cxn>
              <a:cxn ang="0">
                <a:pos x="493" y="3449"/>
              </a:cxn>
              <a:cxn ang="0">
                <a:pos x="578" y="3364"/>
              </a:cxn>
              <a:cxn ang="0">
                <a:pos x="624" y="3322"/>
              </a:cxn>
            </a:cxnLst>
            <a:rect l="0" t="0" r="r" b="b"/>
            <a:pathLst>
              <a:path w="5760" h="4451">
                <a:moveTo>
                  <a:pt x="624" y="3322"/>
                </a:moveTo>
                <a:lnTo>
                  <a:pt x="624" y="3322"/>
                </a:lnTo>
                <a:lnTo>
                  <a:pt x="669" y="3284"/>
                </a:lnTo>
                <a:lnTo>
                  <a:pt x="715" y="3246"/>
                </a:lnTo>
                <a:lnTo>
                  <a:pt x="760" y="3209"/>
                </a:lnTo>
                <a:lnTo>
                  <a:pt x="805" y="3175"/>
                </a:lnTo>
                <a:lnTo>
                  <a:pt x="853" y="3142"/>
                </a:lnTo>
                <a:lnTo>
                  <a:pt x="898" y="3111"/>
                </a:lnTo>
                <a:lnTo>
                  <a:pt x="945" y="3080"/>
                </a:lnTo>
                <a:lnTo>
                  <a:pt x="993" y="3049"/>
                </a:lnTo>
                <a:lnTo>
                  <a:pt x="1042" y="3020"/>
                </a:lnTo>
                <a:lnTo>
                  <a:pt x="1089" y="2993"/>
                </a:lnTo>
                <a:lnTo>
                  <a:pt x="1185" y="2940"/>
                </a:lnTo>
                <a:lnTo>
                  <a:pt x="1285" y="2893"/>
                </a:lnTo>
                <a:lnTo>
                  <a:pt x="1385" y="2847"/>
                </a:lnTo>
                <a:lnTo>
                  <a:pt x="1485" y="2806"/>
                </a:lnTo>
                <a:lnTo>
                  <a:pt x="1589" y="2766"/>
                </a:lnTo>
                <a:lnTo>
                  <a:pt x="1693" y="2729"/>
                </a:lnTo>
                <a:lnTo>
                  <a:pt x="1798" y="2695"/>
                </a:lnTo>
                <a:lnTo>
                  <a:pt x="1904" y="2662"/>
                </a:lnTo>
                <a:lnTo>
                  <a:pt x="2011" y="2631"/>
                </a:lnTo>
                <a:lnTo>
                  <a:pt x="2118" y="2600"/>
                </a:lnTo>
                <a:lnTo>
                  <a:pt x="2229" y="2571"/>
                </a:lnTo>
                <a:lnTo>
                  <a:pt x="2229" y="2571"/>
                </a:lnTo>
                <a:lnTo>
                  <a:pt x="2351" y="2540"/>
                </a:lnTo>
                <a:lnTo>
                  <a:pt x="2475" y="2511"/>
                </a:lnTo>
                <a:lnTo>
                  <a:pt x="2596" y="2482"/>
                </a:lnTo>
                <a:lnTo>
                  <a:pt x="2720" y="2456"/>
                </a:lnTo>
                <a:lnTo>
                  <a:pt x="2964" y="2406"/>
                </a:lnTo>
                <a:lnTo>
                  <a:pt x="3205" y="2358"/>
                </a:lnTo>
                <a:lnTo>
                  <a:pt x="3198" y="2358"/>
                </a:lnTo>
                <a:lnTo>
                  <a:pt x="3198" y="2358"/>
                </a:lnTo>
                <a:lnTo>
                  <a:pt x="3705" y="2251"/>
                </a:lnTo>
                <a:lnTo>
                  <a:pt x="3929" y="2202"/>
                </a:lnTo>
                <a:lnTo>
                  <a:pt x="4133" y="2155"/>
                </a:lnTo>
                <a:lnTo>
                  <a:pt x="4229" y="2129"/>
                </a:lnTo>
                <a:lnTo>
                  <a:pt x="4320" y="2104"/>
                </a:lnTo>
                <a:lnTo>
                  <a:pt x="4409" y="2078"/>
                </a:lnTo>
                <a:lnTo>
                  <a:pt x="4493" y="2053"/>
                </a:lnTo>
                <a:lnTo>
                  <a:pt x="4573" y="2025"/>
                </a:lnTo>
                <a:lnTo>
                  <a:pt x="4651" y="1996"/>
                </a:lnTo>
                <a:lnTo>
                  <a:pt x="4725" y="1967"/>
                </a:lnTo>
                <a:lnTo>
                  <a:pt x="4798" y="1935"/>
                </a:lnTo>
                <a:lnTo>
                  <a:pt x="4867" y="1902"/>
                </a:lnTo>
                <a:lnTo>
                  <a:pt x="4935" y="1865"/>
                </a:lnTo>
                <a:lnTo>
                  <a:pt x="5000" y="1829"/>
                </a:lnTo>
                <a:lnTo>
                  <a:pt x="5064" y="1789"/>
                </a:lnTo>
                <a:lnTo>
                  <a:pt x="5125" y="1745"/>
                </a:lnTo>
                <a:lnTo>
                  <a:pt x="5187" y="1700"/>
                </a:lnTo>
                <a:lnTo>
                  <a:pt x="5245" y="1651"/>
                </a:lnTo>
                <a:lnTo>
                  <a:pt x="5304" y="1598"/>
                </a:lnTo>
                <a:lnTo>
                  <a:pt x="5362" y="1542"/>
                </a:lnTo>
                <a:lnTo>
                  <a:pt x="5418" y="1484"/>
                </a:lnTo>
                <a:lnTo>
                  <a:pt x="5475" y="1420"/>
                </a:lnTo>
                <a:lnTo>
                  <a:pt x="5531" y="1351"/>
                </a:lnTo>
                <a:lnTo>
                  <a:pt x="5587" y="1280"/>
                </a:lnTo>
                <a:lnTo>
                  <a:pt x="5644" y="1204"/>
                </a:lnTo>
                <a:lnTo>
                  <a:pt x="5702" y="1122"/>
                </a:lnTo>
                <a:lnTo>
                  <a:pt x="5760" y="1036"/>
                </a:lnTo>
                <a:lnTo>
                  <a:pt x="5760" y="0"/>
                </a:lnTo>
                <a:lnTo>
                  <a:pt x="0" y="0"/>
                </a:lnTo>
                <a:lnTo>
                  <a:pt x="0" y="4451"/>
                </a:lnTo>
                <a:lnTo>
                  <a:pt x="20" y="4451"/>
                </a:lnTo>
                <a:lnTo>
                  <a:pt x="20" y="4451"/>
                </a:lnTo>
                <a:lnTo>
                  <a:pt x="35" y="4366"/>
                </a:lnTo>
                <a:lnTo>
                  <a:pt x="55" y="4278"/>
                </a:lnTo>
                <a:lnTo>
                  <a:pt x="76" y="4195"/>
                </a:lnTo>
                <a:lnTo>
                  <a:pt x="102" y="4111"/>
                </a:lnTo>
                <a:lnTo>
                  <a:pt x="102" y="4111"/>
                </a:lnTo>
                <a:lnTo>
                  <a:pt x="124" y="4053"/>
                </a:lnTo>
                <a:lnTo>
                  <a:pt x="145" y="3998"/>
                </a:lnTo>
                <a:lnTo>
                  <a:pt x="169" y="3944"/>
                </a:lnTo>
                <a:lnTo>
                  <a:pt x="193" y="3889"/>
                </a:lnTo>
                <a:lnTo>
                  <a:pt x="220" y="3836"/>
                </a:lnTo>
                <a:lnTo>
                  <a:pt x="247" y="3786"/>
                </a:lnTo>
                <a:lnTo>
                  <a:pt x="278" y="3735"/>
                </a:lnTo>
                <a:lnTo>
                  <a:pt x="309" y="3684"/>
                </a:lnTo>
                <a:lnTo>
                  <a:pt x="342" y="3635"/>
                </a:lnTo>
                <a:lnTo>
                  <a:pt x="378" y="3587"/>
                </a:lnTo>
                <a:lnTo>
                  <a:pt x="415" y="3540"/>
                </a:lnTo>
                <a:lnTo>
                  <a:pt x="453" y="3495"/>
                </a:lnTo>
                <a:lnTo>
                  <a:pt x="493" y="3449"/>
                </a:lnTo>
                <a:lnTo>
                  <a:pt x="535" y="3406"/>
                </a:lnTo>
                <a:lnTo>
                  <a:pt x="578" y="3364"/>
                </a:lnTo>
                <a:lnTo>
                  <a:pt x="624" y="3322"/>
                </a:lnTo>
                <a:lnTo>
                  <a:pt x="624" y="3322"/>
                </a:lnTo>
                <a:close/>
              </a:path>
            </a:pathLst>
          </a:custGeom>
          <a:solidFill>
            <a:schemeClr val="bg1"/>
          </a:solidFill>
          <a:ln w="9525">
            <a:noFill/>
            <a:round/>
            <a:headEnd/>
            <a:tailEnd/>
          </a:ln>
        </p:spPr>
        <p:txBody>
          <a:bodyPr/>
          <a:lstStyle/>
          <a:p>
            <a:pPr algn="ctr" fontAlgn="base">
              <a:lnSpc>
                <a:spcPct val="90000"/>
              </a:lnSpc>
              <a:spcBef>
                <a:spcPct val="0"/>
              </a:spcBef>
              <a:spcAft>
                <a:spcPct val="0"/>
              </a:spcAft>
              <a:defRPr/>
            </a:pPr>
            <a:endParaRPr lang="en-US" sz="2000" b="1" dirty="0">
              <a:solidFill>
                <a:srgbClr val="000000"/>
              </a:solidFill>
            </a:endParaRPr>
          </a:p>
        </p:txBody>
      </p:sp>
      <p:graphicFrame>
        <p:nvGraphicFramePr>
          <p:cNvPr id="6" name="Rectangle 8" hidden="1"/>
          <p:cNvGraphicFramePr>
            <a:graphicFrameLocks/>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864" r:id="rId5" imgW="0" imgH="0" progId="TCLayout.ActiveDocument">
                  <p:embed/>
                </p:oleObj>
              </mc:Choice>
              <mc:Fallback>
                <p:oleObj r:id="rId5" imgW="0" imgH="0" progId="TCLayout.ActiveDocument">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Picture 17" descr="Capgemini_chinese_png"/>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575" y="368300"/>
            <a:ext cx="2157413"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5950" name="Rectangle 14"/>
          <p:cNvSpPr>
            <a:spLocks noGrp="1" noChangeArrowheads="1"/>
          </p:cNvSpPr>
          <p:nvPr>
            <p:ph type="ctrTitle"/>
          </p:nvPr>
        </p:nvSpPr>
        <p:spPr>
          <a:xfrm>
            <a:off x="381000" y="1676400"/>
            <a:ext cx="7772400" cy="1262063"/>
          </a:xfrm>
        </p:spPr>
        <p:txBody>
          <a:bodyPr/>
          <a:lstStyle>
            <a:lvl1pPr>
              <a:defRPr sz="2400"/>
            </a:lvl1pPr>
          </a:lstStyle>
          <a:p>
            <a:r>
              <a:rPr lang="zh-CN" altLang="en-US"/>
              <a:t>点击编辑主标题</a:t>
            </a:r>
          </a:p>
        </p:txBody>
      </p:sp>
      <p:sp>
        <p:nvSpPr>
          <p:cNvPr id="295951" name="Rectangle 15"/>
          <p:cNvSpPr>
            <a:spLocks noGrp="1" noChangeArrowheads="1"/>
          </p:cNvSpPr>
          <p:nvPr>
            <p:ph type="subTitle" idx="1"/>
          </p:nvPr>
        </p:nvSpPr>
        <p:spPr>
          <a:xfrm>
            <a:off x="468313" y="3070225"/>
            <a:ext cx="6307137" cy="1752600"/>
          </a:xfrm>
        </p:spPr>
        <p:txBody>
          <a:bodyPr/>
          <a:lstStyle>
            <a:lvl1pPr>
              <a:defRPr b="0"/>
            </a:lvl1pPr>
          </a:lstStyle>
          <a:p>
            <a:r>
              <a:rPr lang="zh-CN" altLang="en-US"/>
              <a:t>点击编辑副标题</a:t>
            </a:r>
          </a:p>
        </p:txBody>
      </p:sp>
    </p:spTree>
    <p:extLst>
      <p:ext uri="{BB962C8B-B14F-4D97-AF65-F5344CB8AC3E}">
        <p14:creationId xmlns:p14="http://schemas.microsoft.com/office/powerpoint/2010/main" val="3453674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9"/>
          <p:cNvSpPr>
            <a:spLocks noGrp="1" noChangeArrowheads="1"/>
          </p:cNvSpPr>
          <p:nvPr>
            <p:ph type="sldNum" sz="quarter" idx="10"/>
          </p:nvPr>
        </p:nvSpPr>
        <p:spPr>
          <a:ln/>
        </p:spPr>
        <p:txBody>
          <a:bodyPr/>
          <a:lstStyle>
            <a:lvl1pPr>
              <a:defRPr/>
            </a:lvl1pPr>
          </a:lstStyle>
          <a:p>
            <a:pPr>
              <a:defRPr/>
            </a:pPr>
            <a:fld id="{BDD24F6B-F9B5-4779-9E93-F90097A4A0A3}" type="slidenum">
              <a:rPr lang="zh-CN" altLang="en-US"/>
              <a:pPr>
                <a:defRPr/>
              </a:pPr>
              <a:t>‹#›</a:t>
            </a:fld>
            <a:endParaRPr lang="en-US" altLang="zh-CN" dirty="0"/>
          </a:p>
        </p:txBody>
      </p:sp>
    </p:spTree>
    <p:extLst>
      <p:ext uri="{BB962C8B-B14F-4D97-AF65-F5344CB8AC3E}">
        <p14:creationId xmlns:p14="http://schemas.microsoft.com/office/powerpoint/2010/main" val="2456704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9"/>
          <p:cNvSpPr>
            <a:spLocks noGrp="1" noChangeArrowheads="1"/>
          </p:cNvSpPr>
          <p:nvPr>
            <p:ph type="sldNum" sz="quarter" idx="10"/>
          </p:nvPr>
        </p:nvSpPr>
        <p:spPr>
          <a:ln/>
        </p:spPr>
        <p:txBody>
          <a:bodyPr/>
          <a:lstStyle>
            <a:lvl1pPr>
              <a:defRPr/>
            </a:lvl1pPr>
          </a:lstStyle>
          <a:p>
            <a:pPr>
              <a:defRPr/>
            </a:pPr>
            <a:fld id="{F74D39C0-FDA4-4866-9166-52A041A92FCB}" type="slidenum">
              <a:rPr lang="zh-CN" altLang="en-US"/>
              <a:pPr>
                <a:defRPr/>
              </a:pPr>
              <a:t>‹#›</a:t>
            </a:fld>
            <a:endParaRPr lang="en-US" altLang="zh-CN" dirty="0"/>
          </a:p>
        </p:txBody>
      </p:sp>
    </p:spTree>
    <p:extLst>
      <p:ext uri="{BB962C8B-B14F-4D97-AF65-F5344CB8AC3E}">
        <p14:creationId xmlns:p14="http://schemas.microsoft.com/office/powerpoint/2010/main" val="15448269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vmlDrawing" Target="../drawings/vmlDrawing1.vml"/><Relationship Id="rId18" Type="http://schemas.openxmlformats.org/officeDocument/2006/relationships/image" Target="../media/image2.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17" Type="http://schemas.openxmlformats.org/officeDocument/2006/relationships/image" Target="../media/image1.png"/><Relationship Id="rId2" Type="http://schemas.openxmlformats.org/officeDocument/2006/relationships/slideLayout" Target="../slideLayouts/slideLayout8.xml"/><Relationship Id="rId16" Type="http://schemas.openxmlformats.org/officeDocument/2006/relationships/oleObject" Target="../embeddings/oleObject1.bin"/><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tags" Target="../tags/tag3.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vmlDrawing" Target="../drawings/vmlDrawing3.vml"/><Relationship Id="rId18" Type="http://schemas.openxmlformats.org/officeDocument/2006/relationships/image" Target="../media/image2.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3.xml"/><Relationship Id="rId17" Type="http://schemas.openxmlformats.org/officeDocument/2006/relationships/image" Target="../media/image1.png"/><Relationship Id="rId2" Type="http://schemas.openxmlformats.org/officeDocument/2006/relationships/slideLayout" Target="../slideLayouts/slideLayout19.xml"/><Relationship Id="rId16" Type="http://schemas.openxmlformats.org/officeDocument/2006/relationships/oleObject" Target="../embeddings/oleObject3.bin"/><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ags" Target="../tags/tag6.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2"/>
          <p:cNvSpPr>
            <a:spLocks noChangeArrowheads="1"/>
          </p:cNvSpPr>
          <p:nvPr userDrawn="1"/>
        </p:nvSpPr>
        <p:spPr bwMode="auto">
          <a:xfrm flipV="1">
            <a:off x="0" y="1341438"/>
            <a:ext cx="9144000" cy="4516454"/>
          </a:xfrm>
          <a:prstGeom prst="rect">
            <a:avLst/>
          </a:prstGeom>
          <a:gradFill rotWithShape="1">
            <a:gsLst>
              <a:gs pos="0">
                <a:srgbClr val="DDDDDD"/>
              </a:gs>
              <a:gs pos="100000">
                <a:srgbClr val="B6B6B6">
                  <a:alpha val="0"/>
                </a:srgbClr>
              </a:gs>
            </a:gsLst>
            <a:lin ang="5400000" scaled="1"/>
          </a:gradFill>
          <a:ln w="9525" algn="ctr">
            <a:noFill/>
            <a:miter lim="800000"/>
            <a:headEnd/>
            <a:tailEnd/>
          </a:ln>
        </p:spPr>
        <p:txBody>
          <a:bodyPr wrap="none" anchor="ctr"/>
          <a:lstStyle/>
          <a:p>
            <a:endParaRPr lang="en-SG"/>
          </a:p>
        </p:txBody>
      </p:sp>
      <p:sp>
        <p:nvSpPr>
          <p:cNvPr id="10" name="Rectangle 31"/>
          <p:cNvSpPr/>
          <p:nvPr userDrawn="1"/>
        </p:nvSpPr>
        <p:spPr>
          <a:xfrm>
            <a:off x="0" y="5857892"/>
            <a:ext cx="9144000" cy="1000108"/>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p>
        </p:txBody>
      </p:sp>
      <p:sp>
        <p:nvSpPr>
          <p:cNvPr id="2" name="标题占位符 1"/>
          <p:cNvSpPr>
            <a:spLocks noGrp="1"/>
          </p:cNvSpPr>
          <p:nvPr>
            <p:ph type="title"/>
          </p:nvPr>
        </p:nvSpPr>
        <p:spPr>
          <a:xfrm>
            <a:off x="457200" y="274638"/>
            <a:ext cx="8229600" cy="634082"/>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196752"/>
            <a:ext cx="8261796" cy="4929411"/>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bg1"/>
                </a:solidFill>
              </a:defRPr>
            </a:lvl1pPr>
          </a:lstStyle>
          <a:p>
            <a:fld id="{2905F415-3A29-4DA7-9E72-4804BBE4B065}" type="datetime1">
              <a:rPr lang="zh-CN" altLang="en-US" smtClean="0"/>
              <a:t>2018/5/16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bg1"/>
                </a:solidFill>
              </a:defRPr>
            </a:lvl1pPr>
          </a:lstStyle>
          <a:p>
            <a:r>
              <a:rPr lang="zh-CN" altLang="en-US"/>
              <a:t>沈阳普日软件技术有限公司</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1"/>
                </a:solidFill>
              </a:defRPr>
            </a:lvl1pPr>
          </a:lstStyle>
          <a:p>
            <a:fld id="{B031BCAD-9498-43AB-9891-706DDB667F66}" type="slidenum">
              <a:rPr lang="zh-CN" altLang="en-US" smtClean="0"/>
              <a:pPr/>
              <a:t>‹#›</a:t>
            </a:fld>
            <a:endParaRPr lang="zh-CN" altLang="en-US"/>
          </a:p>
        </p:txBody>
      </p:sp>
    </p:spTree>
    <p:extLst>
      <p:ext uri="{BB962C8B-B14F-4D97-AF65-F5344CB8AC3E}">
        <p14:creationId xmlns:p14="http://schemas.microsoft.com/office/powerpoint/2010/main" val="3367623033"/>
      </p:ext>
    </p:extLst>
  </p:cSld>
  <p:clrMap bg1="lt1" tx1="dk1" bg2="lt2" tx2="dk2" accent1="accent1" accent2="accent2" accent3="accent3" accent4="accent4" accent5="accent5" accent6="accent6" hlink="hlink" folHlink="folHlink"/>
  <p:sldLayoutIdLst>
    <p:sldLayoutId id="2147483663" r:id="rId1"/>
    <p:sldLayoutId id="2147483650" r:id="rId2"/>
    <p:sldLayoutId id="2147483652" r:id="rId3"/>
    <p:sldLayoutId id="2147483653" r:id="rId4"/>
    <p:sldLayoutId id="2147483654" r:id="rId5"/>
    <p:sldLayoutId id="2147483655" r:id="rId6"/>
  </p:sldLayoutIdLst>
  <p:hf hdr="0"/>
  <p:txStyles>
    <p:titleStyle>
      <a:lvl1pPr algn="l" defTabSz="914400" rtl="0" eaLnBrk="1" latinLnBrk="0" hangingPunct="1">
        <a:spcBef>
          <a:spcPct val="0"/>
        </a:spcBef>
        <a:buNone/>
        <a:defRPr sz="3200" b="1" kern="1200">
          <a:solidFill>
            <a:schemeClr val="tx1">
              <a:lumMod val="85000"/>
              <a:lumOff val="1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026" name="Rectangle 13" hidden="1"/>
          <p:cNvGraphicFramePr>
            <a:graphicFrameLocks/>
          </p:cNvGraphicFramePr>
          <p:nvPr>
            <p:custDataLst>
              <p:tags r:id="rId14"/>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40" r:id="rId16" imgW="0" imgH="0" progId="TCLayout.ActiveDocument">
                  <p:embed/>
                </p:oleObj>
              </mc:Choice>
              <mc:Fallback>
                <p:oleObj r:id="rId16" imgW="0" imgH="0" progId="TCLayout.ActiveDocument">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8" name="Rectangle 25"/>
          <p:cNvSpPr>
            <a:spLocks noGrp="1" noChangeArrowheads="1"/>
          </p:cNvSpPr>
          <p:nvPr>
            <p:ph type="title"/>
          </p:nvPr>
        </p:nvSpPr>
        <p:spPr bwMode="gray">
          <a:xfrm>
            <a:off x="288925" y="115888"/>
            <a:ext cx="86756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zh-CN" altLang="en-US"/>
              <a:t>点击编辑主标题</a:t>
            </a:r>
          </a:p>
        </p:txBody>
      </p:sp>
      <p:sp>
        <p:nvSpPr>
          <p:cNvPr id="1029" name="Rectangle 26"/>
          <p:cNvSpPr>
            <a:spLocks noGrp="1" noChangeArrowheads="1"/>
          </p:cNvSpPr>
          <p:nvPr>
            <p:ph type="body" idx="1"/>
          </p:nvPr>
        </p:nvSpPr>
        <p:spPr bwMode="gray">
          <a:xfrm>
            <a:off x="292100" y="1055688"/>
            <a:ext cx="8672513"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zh-CN" altLang="en-US"/>
              <a:t>点击编辑文档</a:t>
            </a:r>
          </a:p>
          <a:p>
            <a:pPr lvl="1"/>
            <a:r>
              <a:rPr lang="zh-CN" altLang="en-US"/>
              <a:t>第二层级</a:t>
            </a:r>
          </a:p>
          <a:p>
            <a:pPr lvl="2"/>
            <a:r>
              <a:rPr lang="zh-CN" altLang="en-US"/>
              <a:t>第三层级</a:t>
            </a:r>
          </a:p>
          <a:p>
            <a:pPr lvl="3"/>
            <a:r>
              <a:rPr lang="zh-CN" altLang="en-US"/>
              <a:t>第四层级</a:t>
            </a:r>
          </a:p>
          <a:p>
            <a:pPr lvl="4"/>
            <a:r>
              <a:rPr lang="zh-CN" altLang="en-US"/>
              <a:t>第五层级</a:t>
            </a:r>
          </a:p>
        </p:txBody>
      </p:sp>
      <p:sp>
        <p:nvSpPr>
          <p:cNvPr id="294941" name="Rectangle 29"/>
          <p:cNvSpPr>
            <a:spLocks noGrp="1" noChangeArrowheads="1"/>
          </p:cNvSpPr>
          <p:nvPr>
            <p:ph type="sldNum" sz="quarter" idx="4"/>
          </p:nvPr>
        </p:nvSpPr>
        <p:spPr bwMode="auto">
          <a:xfrm>
            <a:off x="8947150" y="6632575"/>
            <a:ext cx="196850" cy="103188"/>
          </a:xfrm>
          <a:prstGeom prst="rect">
            <a:avLst/>
          </a:prstGeom>
          <a:noFill/>
          <a:ln w="9525">
            <a:noFill/>
            <a:miter lim="800000"/>
            <a:headEnd/>
            <a:tailEnd/>
          </a:ln>
          <a:effectLst/>
        </p:spPr>
        <p:txBody>
          <a:bodyPr vert="horz" wrap="none" lIns="36000" tIns="0" rIns="36000" bIns="0" numCol="1" anchor="ctr" anchorCtr="0" compatLnSpc="1">
            <a:prstTxWarp prst="textNoShape">
              <a:avLst/>
            </a:prstTxWarp>
            <a:spAutoFit/>
          </a:bodyPr>
          <a:lstStyle>
            <a:lvl1pPr algn="r" eaLnBrk="0" hangingPunct="0">
              <a:lnSpc>
                <a:spcPct val="85000"/>
              </a:lnSpc>
              <a:defRPr sz="800">
                <a:solidFill>
                  <a:srgbClr val="000000"/>
                </a:solidFill>
                <a:ea typeface="宋体" pitchFamily="2" charset="-122"/>
              </a:defRPr>
            </a:lvl1pPr>
          </a:lstStyle>
          <a:p>
            <a:pPr fontAlgn="base">
              <a:spcBef>
                <a:spcPct val="0"/>
              </a:spcBef>
              <a:spcAft>
                <a:spcPct val="0"/>
              </a:spcAft>
              <a:defRPr/>
            </a:pPr>
            <a:fld id="{3D60A104-F29E-4031-927B-9AF2EBED5363}" type="slidenum">
              <a:rPr lang="zh-CN" altLang="en-US" b="1"/>
              <a:pPr fontAlgn="base">
                <a:spcBef>
                  <a:spcPct val="0"/>
                </a:spcBef>
                <a:spcAft>
                  <a:spcPct val="0"/>
                </a:spcAft>
                <a:defRPr/>
              </a:pPr>
              <a:t>‹#›</a:t>
            </a:fld>
            <a:endParaRPr lang="en-US" altLang="zh-CN" b="1" dirty="0"/>
          </a:p>
        </p:txBody>
      </p:sp>
      <p:pic>
        <p:nvPicPr>
          <p:cNvPr id="1031" name="Picture 32" descr="Capgemini_chinese_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788" y="6424613"/>
            <a:ext cx="143510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4945" name="Rectangle 33"/>
          <p:cNvSpPr>
            <a:spLocks noChangeArrowheads="1"/>
          </p:cNvSpPr>
          <p:nvPr/>
        </p:nvSpPr>
        <p:spPr bwMode="auto">
          <a:xfrm>
            <a:off x="7635875" y="6357938"/>
            <a:ext cx="1422400" cy="214312"/>
          </a:xfrm>
          <a:prstGeom prst="rect">
            <a:avLst/>
          </a:prstGeom>
          <a:noFill/>
          <a:ln w="19050">
            <a:noFill/>
            <a:miter lim="800000"/>
            <a:headEnd/>
            <a:tailEnd/>
          </a:ln>
          <a:effectLst/>
        </p:spPr>
        <p:txBody>
          <a:bodyPr wrap="none" lIns="36000" rIns="72000">
            <a:spAutoFit/>
          </a:bodyPr>
          <a:lstStyle/>
          <a:p>
            <a:pPr algn="r" eaLnBrk="0" fontAlgn="base" hangingPunct="0">
              <a:spcBef>
                <a:spcPct val="10000"/>
              </a:spcBef>
              <a:spcAft>
                <a:spcPct val="0"/>
              </a:spcAft>
              <a:defRPr/>
            </a:pPr>
            <a:r>
              <a:rPr lang="zh-CN" altLang="en-GB" sz="800">
                <a:solidFill>
                  <a:srgbClr val="000000"/>
                </a:solidFill>
              </a:rPr>
              <a:t>华润</a:t>
            </a:r>
            <a:r>
              <a:rPr lang="en-GB" altLang="zh-CN" sz="800" dirty="0">
                <a:solidFill>
                  <a:srgbClr val="000000"/>
                </a:solidFill>
              </a:rPr>
              <a:t>PeopleSoft</a:t>
            </a:r>
            <a:r>
              <a:rPr lang="zh-CN" altLang="en-GB" sz="800">
                <a:solidFill>
                  <a:srgbClr val="000000"/>
                </a:solidFill>
              </a:rPr>
              <a:t>人力资源项目</a:t>
            </a:r>
          </a:p>
        </p:txBody>
      </p:sp>
      <p:sp>
        <p:nvSpPr>
          <p:cNvPr id="294948" name="Text Box 36"/>
          <p:cNvSpPr txBox="1">
            <a:spLocks noChangeArrowheads="1"/>
          </p:cNvSpPr>
          <p:nvPr/>
        </p:nvSpPr>
        <p:spPr bwMode="auto">
          <a:xfrm>
            <a:off x="1536700" y="6480175"/>
            <a:ext cx="692150" cy="222250"/>
          </a:xfrm>
          <a:prstGeom prst="rect">
            <a:avLst/>
          </a:prstGeom>
          <a:noFill/>
          <a:ln w="19050">
            <a:noFill/>
            <a:miter lim="800000"/>
            <a:headEnd/>
            <a:tailEnd/>
          </a:ln>
          <a:effectLst/>
        </p:spPr>
        <p:txBody>
          <a:bodyPr wrap="none">
            <a:spAutoFit/>
          </a:bodyPr>
          <a:lstStyle/>
          <a:p>
            <a:pPr algn="ctr" eaLnBrk="0" fontAlgn="base" hangingPunct="0">
              <a:lnSpc>
                <a:spcPct val="85000"/>
              </a:lnSpc>
              <a:spcBef>
                <a:spcPct val="0"/>
              </a:spcBef>
              <a:spcAft>
                <a:spcPct val="0"/>
              </a:spcAft>
              <a:defRPr/>
            </a:pPr>
            <a:r>
              <a:rPr lang="zh-CN" altLang="en-US" sz="1000">
                <a:solidFill>
                  <a:srgbClr val="000000"/>
                </a:solidFill>
              </a:rPr>
              <a:t>真诚协同</a:t>
            </a:r>
          </a:p>
        </p:txBody>
      </p:sp>
      <p:sp>
        <p:nvSpPr>
          <p:cNvPr id="294953" name="Line 41"/>
          <p:cNvSpPr>
            <a:spLocks noChangeShapeType="1"/>
          </p:cNvSpPr>
          <p:nvPr>
            <p:custDataLst>
              <p:tags r:id="rId15"/>
            </p:custDataLst>
          </p:nvPr>
        </p:nvSpPr>
        <p:spPr bwMode="auto">
          <a:xfrm>
            <a:off x="0" y="906463"/>
            <a:ext cx="9147175" cy="0"/>
          </a:xfrm>
          <a:prstGeom prst="line">
            <a:avLst/>
          </a:prstGeom>
          <a:noFill/>
          <a:ln w="6350">
            <a:solidFill>
              <a:srgbClr val="DFDBCB"/>
            </a:solidFill>
            <a:round/>
            <a:headEnd/>
            <a:tailEnd/>
          </a:ln>
          <a:effectLst/>
        </p:spPr>
        <p:txBody>
          <a:bodyPr wrap="none" anchor="ctr"/>
          <a:lstStyle/>
          <a:p>
            <a:pPr algn="ctr" fontAlgn="base">
              <a:lnSpc>
                <a:spcPct val="90000"/>
              </a:lnSpc>
              <a:spcBef>
                <a:spcPct val="0"/>
              </a:spcBef>
              <a:spcAft>
                <a:spcPct val="0"/>
              </a:spcAft>
              <a:defRPr/>
            </a:pPr>
            <a:endParaRPr lang="en-US" sz="2000" b="1" dirty="0">
              <a:solidFill>
                <a:srgbClr val="000000"/>
              </a:solidFill>
            </a:endParaRPr>
          </a:p>
        </p:txBody>
      </p:sp>
      <p:sp>
        <p:nvSpPr>
          <p:cNvPr id="294954" name="Line 42"/>
          <p:cNvSpPr>
            <a:spLocks noChangeShapeType="1"/>
          </p:cNvSpPr>
          <p:nvPr/>
        </p:nvSpPr>
        <p:spPr bwMode="auto">
          <a:xfrm>
            <a:off x="179388" y="908050"/>
            <a:ext cx="1552575" cy="0"/>
          </a:xfrm>
          <a:prstGeom prst="line">
            <a:avLst/>
          </a:prstGeom>
          <a:noFill/>
          <a:ln w="28575">
            <a:solidFill>
              <a:srgbClr val="DFDBCB"/>
            </a:solidFill>
            <a:round/>
            <a:headEnd/>
            <a:tailEnd/>
          </a:ln>
          <a:effectLst/>
        </p:spPr>
        <p:txBody>
          <a:bodyPr wrap="none" anchor="ctr"/>
          <a:lstStyle/>
          <a:p>
            <a:pPr algn="ctr" fontAlgn="base">
              <a:lnSpc>
                <a:spcPct val="90000"/>
              </a:lnSpc>
              <a:spcBef>
                <a:spcPct val="0"/>
              </a:spcBef>
              <a:spcAft>
                <a:spcPct val="0"/>
              </a:spcAft>
              <a:defRPr/>
            </a:pPr>
            <a:endParaRPr lang="en-US" sz="2000" b="1" dirty="0">
              <a:solidFill>
                <a:srgbClr val="000000"/>
              </a:solidFill>
            </a:endParaRPr>
          </a:p>
        </p:txBody>
      </p:sp>
      <p:pic>
        <p:nvPicPr>
          <p:cNvPr id="1036" name="Picture 5" descr="封面+logo"/>
          <p:cNvPicPr>
            <a:picLocks noChangeAspect="1" noChangeArrowheads="1"/>
          </p:cNvPicPr>
          <p:nvPr userDrawn="1"/>
        </p:nvPicPr>
        <p:blipFill>
          <a:blip r:embed="rId18">
            <a:extLst>
              <a:ext uri="{28A0092B-C50C-407E-A947-70E740481C1C}">
                <a14:useLocalDpi xmlns:a14="http://schemas.microsoft.com/office/drawing/2010/main" val="0"/>
              </a:ext>
            </a:extLst>
          </a:blip>
          <a:srcRect l="58719"/>
          <a:stretch>
            <a:fillRect/>
          </a:stretch>
        </p:blipFill>
        <p:spPr bwMode="auto">
          <a:xfrm>
            <a:off x="2233613" y="6453188"/>
            <a:ext cx="61595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8577309"/>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hdr="0" ftr="0" dt="0"/>
  <p:txStyles>
    <p:titleStyle>
      <a:lvl1pPr algn="l" rtl="0" eaLnBrk="0" fontAlgn="base" hangingPunct="0">
        <a:lnSpc>
          <a:spcPct val="90000"/>
        </a:lnSpc>
        <a:spcBef>
          <a:spcPct val="0"/>
        </a:spcBef>
        <a:spcAft>
          <a:spcPct val="0"/>
        </a:spcAft>
        <a:defRPr sz="2200" b="1">
          <a:solidFill>
            <a:srgbClr val="000099"/>
          </a:solidFill>
          <a:latin typeface="+mj-lt"/>
          <a:ea typeface="宋体" pitchFamily="2" charset="-122"/>
          <a:cs typeface="+mj-cs"/>
        </a:defRPr>
      </a:lvl1pPr>
      <a:lvl2pPr algn="l" rtl="0" eaLnBrk="0" fontAlgn="base" hangingPunct="0">
        <a:lnSpc>
          <a:spcPct val="90000"/>
        </a:lnSpc>
        <a:spcBef>
          <a:spcPct val="0"/>
        </a:spcBef>
        <a:spcAft>
          <a:spcPct val="0"/>
        </a:spcAft>
        <a:defRPr sz="2200" b="1">
          <a:solidFill>
            <a:srgbClr val="000099"/>
          </a:solidFill>
          <a:latin typeface="Arial Narrow" pitchFamily="34" charset="0"/>
          <a:ea typeface="宋体" pitchFamily="2" charset="-122"/>
        </a:defRPr>
      </a:lvl2pPr>
      <a:lvl3pPr algn="l" rtl="0" eaLnBrk="0" fontAlgn="base" hangingPunct="0">
        <a:lnSpc>
          <a:spcPct val="90000"/>
        </a:lnSpc>
        <a:spcBef>
          <a:spcPct val="0"/>
        </a:spcBef>
        <a:spcAft>
          <a:spcPct val="0"/>
        </a:spcAft>
        <a:defRPr sz="2200" b="1">
          <a:solidFill>
            <a:srgbClr val="000099"/>
          </a:solidFill>
          <a:latin typeface="Arial Narrow" pitchFamily="34" charset="0"/>
          <a:ea typeface="宋体" pitchFamily="2" charset="-122"/>
        </a:defRPr>
      </a:lvl3pPr>
      <a:lvl4pPr algn="l" rtl="0" eaLnBrk="0" fontAlgn="base" hangingPunct="0">
        <a:lnSpc>
          <a:spcPct val="90000"/>
        </a:lnSpc>
        <a:spcBef>
          <a:spcPct val="0"/>
        </a:spcBef>
        <a:spcAft>
          <a:spcPct val="0"/>
        </a:spcAft>
        <a:defRPr sz="2200" b="1">
          <a:solidFill>
            <a:srgbClr val="000099"/>
          </a:solidFill>
          <a:latin typeface="Arial Narrow" pitchFamily="34" charset="0"/>
          <a:ea typeface="宋体" pitchFamily="2" charset="-122"/>
        </a:defRPr>
      </a:lvl4pPr>
      <a:lvl5pPr algn="l" rtl="0" eaLnBrk="0" fontAlgn="base" hangingPunct="0">
        <a:lnSpc>
          <a:spcPct val="90000"/>
        </a:lnSpc>
        <a:spcBef>
          <a:spcPct val="0"/>
        </a:spcBef>
        <a:spcAft>
          <a:spcPct val="0"/>
        </a:spcAft>
        <a:defRPr sz="2200" b="1">
          <a:solidFill>
            <a:srgbClr val="000099"/>
          </a:solidFill>
          <a:latin typeface="Arial Narrow" pitchFamily="34" charset="0"/>
          <a:ea typeface="宋体" pitchFamily="2" charset="-122"/>
        </a:defRPr>
      </a:lvl5pPr>
      <a:lvl6pPr marL="457200" algn="l" rtl="0" fontAlgn="base">
        <a:lnSpc>
          <a:spcPct val="90000"/>
        </a:lnSpc>
        <a:spcBef>
          <a:spcPct val="0"/>
        </a:spcBef>
        <a:spcAft>
          <a:spcPct val="0"/>
        </a:spcAft>
        <a:defRPr sz="2200" b="1">
          <a:solidFill>
            <a:srgbClr val="000099"/>
          </a:solidFill>
          <a:latin typeface="Arial Narrow" pitchFamily="34" charset="0"/>
          <a:ea typeface="SimSun" pitchFamily="2" charset="-122"/>
        </a:defRPr>
      </a:lvl6pPr>
      <a:lvl7pPr marL="914400" algn="l" rtl="0" fontAlgn="base">
        <a:lnSpc>
          <a:spcPct val="90000"/>
        </a:lnSpc>
        <a:spcBef>
          <a:spcPct val="0"/>
        </a:spcBef>
        <a:spcAft>
          <a:spcPct val="0"/>
        </a:spcAft>
        <a:defRPr sz="2200" b="1">
          <a:solidFill>
            <a:srgbClr val="000099"/>
          </a:solidFill>
          <a:latin typeface="Arial Narrow" pitchFamily="34" charset="0"/>
          <a:ea typeface="SimSun" pitchFamily="2" charset="-122"/>
        </a:defRPr>
      </a:lvl7pPr>
      <a:lvl8pPr marL="1371600" algn="l" rtl="0" fontAlgn="base">
        <a:lnSpc>
          <a:spcPct val="90000"/>
        </a:lnSpc>
        <a:spcBef>
          <a:spcPct val="0"/>
        </a:spcBef>
        <a:spcAft>
          <a:spcPct val="0"/>
        </a:spcAft>
        <a:defRPr sz="2200" b="1">
          <a:solidFill>
            <a:srgbClr val="000099"/>
          </a:solidFill>
          <a:latin typeface="Arial Narrow" pitchFamily="34" charset="0"/>
          <a:ea typeface="SimSun" pitchFamily="2" charset="-122"/>
        </a:defRPr>
      </a:lvl8pPr>
      <a:lvl9pPr marL="1828800" algn="l" rtl="0" fontAlgn="base">
        <a:lnSpc>
          <a:spcPct val="90000"/>
        </a:lnSpc>
        <a:spcBef>
          <a:spcPct val="0"/>
        </a:spcBef>
        <a:spcAft>
          <a:spcPct val="0"/>
        </a:spcAft>
        <a:defRPr sz="2200" b="1">
          <a:solidFill>
            <a:srgbClr val="000099"/>
          </a:solidFill>
          <a:latin typeface="Arial Narrow" pitchFamily="34" charset="0"/>
          <a:ea typeface="SimSun" pitchFamily="2" charset="-122"/>
        </a:defRPr>
      </a:lvl9pPr>
    </p:titleStyle>
    <p:bodyStyle>
      <a:lvl1pPr marL="342900" indent="-342900" algn="l" rtl="0" eaLnBrk="0" fontAlgn="base" hangingPunct="0">
        <a:spcBef>
          <a:spcPct val="20000"/>
        </a:spcBef>
        <a:spcAft>
          <a:spcPct val="20000"/>
        </a:spcAft>
        <a:defRPr sz="1600" b="1">
          <a:solidFill>
            <a:schemeClr val="tx1"/>
          </a:solidFill>
          <a:latin typeface="+mn-lt"/>
          <a:ea typeface="宋体" pitchFamily="2" charset="-122"/>
          <a:cs typeface="+mn-cs"/>
        </a:defRPr>
      </a:lvl1pPr>
      <a:lvl2pPr marL="1588" indent="455613" algn="l" rtl="0" eaLnBrk="0" fontAlgn="base" hangingPunct="0">
        <a:spcBef>
          <a:spcPct val="10000"/>
        </a:spcBef>
        <a:spcAft>
          <a:spcPct val="10000"/>
        </a:spcAft>
        <a:defRPr sz="1400">
          <a:solidFill>
            <a:schemeClr val="tx1"/>
          </a:solidFill>
          <a:latin typeface="+mn-lt"/>
          <a:ea typeface="宋体" pitchFamily="2" charset="-122"/>
        </a:defRPr>
      </a:lvl2pPr>
      <a:lvl3pPr marL="192088" indent="-188913" algn="l" rtl="0" eaLnBrk="0" fontAlgn="base" hangingPunct="0">
        <a:lnSpc>
          <a:spcPct val="90000"/>
        </a:lnSpc>
        <a:spcBef>
          <a:spcPct val="40000"/>
        </a:spcBef>
        <a:spcAft>
          <a:spcPct val="0"/>
        </a:spcAft>
        <a:buChar char="•"/>
        <a:defRPr sz="1200">
          <a:solidFill>
            <a:schemeClr val="tx1"/>
          </a:solidFill>
          <a:latin typeface="+mn-lt"/>
          <a:ea typeface="宋体" pitchFamily="2" charset="-122"/>
        </a:defRPr>
      </a:lvl3pPr>
      <a:lvl4pPr marL="376238" indent="-182563" algn="l" rtl="0" eaLnBrk="0" fontAlgn="base" hangingPunct="0">
        <a:lnSpc>
          <a:spcPct val="90000"/>
        </a:lnSpc>
        <a:spcBef>
          <a:spcPct val="40000"/>
        </a:spcBef>
        <a:spcAft>
          <a:spcPct val="0"/>
        </a:spcAft>
        <a:buFont typeface="Shruti" pitchFamily="2"/>
        <a:buChar char="-"/>
        <a:defRPr sz="1000">
          <a:solidFill>
            <a:schemeClr val="tx1"/>
          </a:solidFill>
          <a:latin typeface="+mn-lt"/>
          <a:ea typeface="宋体" pitchFamily="2" charset="-122"/>
        </a:defRPr>
      </a:lvl4pPr>
      <a:lvl5pPr marL="571500" indent="-193675" algn="l" rtl="0" eaLnBrk="0" fontAlgn="base" hangingPunct="0">
        <a:lnSpc>
          <a:spcPct val="90000"/>
        </a:lnSpc>
        <a:spcBef>
          <a:spcPct val="40000"/>
        </a:spcBef>
        <a:spcAft>
          <a:spcPct val="0"/>
        </a:spcAft>
        <a:buChar char="•"/>
        <a:defRPr sz="1000">
          <a:solidFill>
            <a:schemeClr val="tx1"/>
          </a:solidFill>
          <a:latin typeface="+mn-lt"/>
          <a:ea typeface="宋体" pitchFamily="2" charset="-122"/>
        </a:defRPr>
      </a:lvl5pPr>
      <a:lvl6pPr marL="1028700" indent="-193675" algn="l" rtl="0" fontAlgn="base">
        <a:lnSpc>
          <a:spcPct val="90000"/>
        </a:lnSpc>
        <a:spcBef>
          <a:spcPct val="40000"/>
        </a:spcBef>
        <a:spcAft>
          <a:spcPct val="0"/>
        </a:spcAft>
        <a:buChar char="•"/>
        <a:defRPr sz="1000">
          <a:solidFill>
            <a:schemeClr val="tx1"/>
          </a:solidFill>
          <a:latin typeface="+mn-lt"/>
          <a:ea typeface="+mn-ea"/>
        </a:defRPr>
      </a:lvl6pPr>
      <a:lvl7pPr marL="1485900" indent="-193675" algn="l" rtl="0" fontAlgn="base">
        <a:lnSpc>
          <a:spcPct val="90000"/>
        </a:lnSpc>
        <a:spcBef>
          <a:spcPct val="40000"/>
        </a:spcBef>
        <a:spcAft>
          <a:spcPct val="0"/>
        </a:spcAft>
        <a:buChar char="•"/>
        <a:defRPr sz="1000">
          <a:solidFill>
            <a:schemeClr val="tx1"/>
          </a:solidFill>
          <a:latin typeface="+mn-lt"/>
          <a:ea typeface="+mn-ea"/>
        </a:defRPr>
      </a:lvl7pPr>
      <a:lvl8pPr marL="1943100" indent="-193675" algn="l" rtl="0" fontAlgn="base">
        <a:lnSpc>
          <a:spcPct val="90000"/>
        </a:lnSpc>
        <a:spcBef>
          <a:spcPct val="40000"/>
        </a:spcBef>
        <a:spcAft>
          <a:spcPct val="0"/>
        </a:spcAft>
        <a:buChar char="•"/>
        <a:defRPr sz="1000">
          <a:solidFill>
            <a:schemeClr val="tx1"/>
          </a:solidFill>
          <a:latin typeface="+mn-lt"/>
          <a:ea typeface="+mn-ea"/>
        </a:defRPr>
      </a:lvl8pPr>
      <a:lvl9pPr marL="2400300" indent="-193675" algn="l" rtl="0" fontAlgn="base">
        <a:lnSpc>
          <a:spcPct val="90000"/>
        </a:lnSpc>
        <a:spcBef>
          <a:spcPct val="40000"/>
        </a:spcBef>
        <a:spcAft>
          <a:spcPct val="0"/>
        </a:spcAft>
        <a:buChar char="•"/>
        <a:defRPr sz="1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026" name="Rectangle 13" hidden="1"/>
          <p:cNvGraphicFramePr>
            <a:graphicFrameLocks/>
          </p:cNvGraphicFramePr>
          <p:nvPr>
            <p:custDataLst>
              <p:tags r:id="rId14"/>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85" r:id="rId16" imgW="0" imgH="0" progId="TCLayout.ActiveDocument">
                  <p:embed/>
                </p:oleObj>
              </mc:Choice>
              <mc:Fallback>
                <p:oleObj r:id="rId16" imgW="0" imgH="0" progId="TCLayout.ActiveDocument">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8" name="Rectangle 25"/>
          <p:cNvSpPr>
            <a:spLocks noGrp="1" noChangeArrowheads="1"/>
          </p:cNvSpPr>
          <p:nvPr>
            <p:ph type="title"/>
          </p:nvPr>
        </p:nvSpPr>
        <p:spPr bwMode="gray">
          <a:xfrm>
            <a:off x="288925" y="115888"/>
            <a:ext cx="86756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zh-CN" altLang="en-US"/>
              <a:t>点击编辑主标题</a:t>
            </a:r>
          </a:p>
        </p:txBody>
      </p:sp>
      <p:sp>
        <p:nvSpPr>
          <p:cNvPr id="1029" name="Rectangle 26"/>
          <p:cNvSpPr>
            <a:spLocks noGrp="1" noChangeArrowheads="1"/>
          </p:cNvSpPr>
          <p:nvPr>
            <p:ph type="body" idx="1"/>
          </p:nvPr>
        </p:nvSpPr>
        <p:spPr bwMode="gray">
          <a:xfrm>
            <a:off x="292100" y="1055688"/>
            <a:ext cx="8672513"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zh-CN" altLang="en-US"/>
              <a:t>点击编辑文档</a:t>
            </a:r>
          </a:p>
          <a:p>
            <a:pPr lvl="1"/>
            <a:r>
              <a:rPr lang="zh-CN" altLang="en-US"/>
              <a:t>第二层级</a:t>
            </a:r>
          </a:p>
          <a:p>
            <a:pPr lvl="2"/>
            <a:r>
              <a:rPr lang="zh-CN" altLang="en-US"/>
              <a:t>第三层级</a:t>
            </a:r>
          </a:p>
          <a:p>
            <a:pPr lvl="3"/>
            <a:r>
              <a:rPr lang="zh-CN" altLang="en-US"/>
              <a:t>第四层级</a:t>
            </a:r>
          </a:p>
          <a:p>
            <a:pPr lvl="4"/>
            <a:r>
              <a:rPr lang="zh-CN" altLang="en-US"/>
              <a:t>第五层级</a:t>
            </a:r>
          </a:p>
        </p:txBody>
      </p:sp>
      <p:sp>
        <p:nvSpPr>
          <p:cNvPr id="294941" name="Rectangle 29"/>
          <p:cNvSpPr>
            <a:spLocks noGrp="1" noChangeArrowheads="1"/>
          </p:cNvSpPr>
          <p:nvPr>
            <p:ph type="sldNum" sz="quarter" idx="4"/>
          </p:nvPr>
        </p:nvSpPr>
        <p:spPr bwMode="auto">
          <a:xfrm>
            <a:off x="8947150" y="6632575"/>
            <a:ext cx="196850" cy="103188"/>
          </a:xfrm>
          <a:prstGeom prst="rect">
            <a:avLst/>
          </a:prstGeom>
          <a:noFill/>
          <a:ln w="9525">
            <a:noFill/>
            <a:miter lim="800000"/>
            <a:headEnd/>
            <a:tailEnd/>
          </a:ln>
          <a:effectLst/>
        </p:spPr>
        <p:txBody>
          <a:bodyPr vert="horz" wrap="none" lIns="36000" tIns="0" rIns="36000" bIns="0" numCol="1" anchor="ctr" anchorCtr="0" compatLnSpc="1">
            <a:prstTxWarp prst="textNoShape">
              <a:avLst/>
            </a:prstTxWarp>
            <a:spAutoFit/>
          </a:bodyPr>
          <a:lstStyle>
            <a:lvl1pPr algn="r" eaLnBrk="0" hangingPunct="0">
              <a:lnSpc>
                <a:spcPct val="85000"/>
              </a:lnSpc>
              <a:defRPr sz="800" b="1">
                <a:solidFill>
                  <a:srgbClr val="000000"/>
                </a:solidFill>
                <a:ea typeface="宋体" charset="-122"/>
              </a:defRPr>
            </a:lvl1pPr>
          </a:lstStyle>
          <a:p>
            <a:pPr fontAlgn="base">
              <a:spcBef>
                <a:spcPct val="0"/>
              </a:spcBef>
              <a:spcAft>
                <a:spcPct val="0"/>
              </a:spcAft>
              <a:defRPr/>
            </a:pPr>
            <a:fld id="{33EC5865-1056-4F66-BC1D-2A9F58504839}" type="slidenum">
              <a:rPr lang="zh-CN" altLang="en-US"/>
              <a:pPr fontAlgn="base">
                <a:spcBef>
                  <a:spcPct val="0"/>
                </a:spcBef>
                <a:spcAft>
                  <a:spcPct val="0"/>
                </a:spcAft>
                <a:defRPr/>
              </a:pPr>
              <a:t>‹#›</a:t>
            </a:fld>
            <a:endParaRPr lang="en-US" altLang="zh-CN" dirty="0"/>
          </a:p>
        </p:txBody>
      </p:sp>
      <p:pic>
        <p:nvPicPr>
          <p:cNvPr id="1031" name="Picture 32" descr="Capgemini_chinese_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788" y="6424613"/>
            <a:ext cx="143510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4945" name="Rectangle 33"/>
          <p:cNvSpPr>
            <a:spLocks noChangeArrowheads="1"/>
          </p:cNvSpPr>
          <p:nvPr/>
        </p:nvSpPr>
        <p:spPr bwMode="auto">
          <a:xfrm>
            <a:off x="7635875" y="6357938"/>
            <a:ext cx="1422400" cy="214312"/>
          </a:xfrm>
          <a:prstGeom prst="rect">
            <a:avLst/>
          </a:prstGeom>
          <a:noFill/>
          <a:ln w="19050">
            <a:noFill/>
            <a:miter lim="800000"/>
            <a:headEnd/>
            <a:tailEnd/>
          </a:ln>
          <a:effectLst/>
        </p:spPr>
        <p:txBody>
          <a:bodyPr wrap="none" lIns="36000" rIns="72000">
            <a:spAutoFit/>
          </a:bodyPr>
          <a:lstStyle/>
          <a:p>
            <a:pPr algn="r" eaLnBrk="0" fontAlgn="base" hangingPunct="0">
              <a:spcBef>
                <a:spcPct val="10000"/>
              </a:spcBef>
              <a:spcAft>
                <a:spcPct val="0"/>
              </a:spcAft>
              <a:defRPr/>
            </a:pPr>
            <a:r>
              <a:rPr lang="zh-CN" altLang="en-GB" sz="800">
                <a:solidFill>
                  <a:srgbClr val="000000"/>
                </a:solidFill>
              </a:rPr>
              <a:t>华润</a:t>
            </a:r>
            <a:r>
              <a:rPr lang="en-GB" altLang="zh-CN" sz="800" dirty="0">
                <a:solidFill>
                  <a:srgbClr val="000000"/>
                </a:solidFill>
              </a:rPr>
              <a:t>PeopleSoft</a:t>
            </a:r>
            <a:r>
              <a:rPr lang="zh-CN" altLang="en-GB" sz="800">
                <a:solidFill>
                  <a:srgbClr val="000000"/>
                </a:solidFill>
              </a:rPr>
              <a:t>人力资源项目</a:t>
            </a:r>
          </a:p>
        </p:txBody>
      </p:sp>
      <p:sp>
        <p:nvSpPr>
          <p:cNvPr id="294948" name="Text Box 36"/>
          <p:cNvSpPr txBox="1">
            <a:spLocks noChangeArrowheads="1"/>
          </p:cNvSpPr>
          <p:nvPr/>
        </p:nvSpPr>
        <p:spPr bwMode="auto">
          <a:xfrm>
            <a:off x="1536700" y="6480175"/>
            <a:ext cx="692150" cy="222250"/>
          </a:xfrm>
          <a:prstGeom prst="rect">
            <a:avLst/>
          </a:prstGeom>
          <a:noFill/>
          <a:ln w="19050">
            <a:noFill/>
            <a:miter lim="800000"/>
            <a:headEnd/>
            <a:tailEnd/>
          </a:ln>
          <a:effectLst/>
        </p:spPr>
        <p:txBody>
          <a:bodyPr wrap="none">
            <a:spAutoFit/>
          </a:bodyPr>
          <a:lstStyle/>
          <a:p>
            <a:pPr algn="ctr" eaLnBrk="0" fontAlgn="base" hangingPunct="0">
              <a:lnSpc>
                <a:spcPct val="85000"/>
              </a:lnSpc>
              <a:spcBef>
                <a:spcPct val="0"/>
              </a:spcBef>
              <a:spcAft>
                <a:spcPct val="0"/>
              </a:spcAft>
              <a:defRPr/>
            </a:pPr>
            <a:r>
              <a:rPr lang="zh-CN" altLang="en-US" sz="1000">
                <a:solidFill>
                  <a:srgbClr val="000000"/>
                </a:solidFill>
              </a:rPr>
              <a:t>真诚协同</a:t>
            </a:r>
          </a:p>
        </p:txBody>
      </p:sp>
      <p:sp>
        <p:nvSpPr>
          <p:cNvPr id="294953" name="Line 41"/>
          <p:cNvSpPr>
            <a:spLocks noChangeShapeType="1"/>
          </p:cNvSpPr>
          <p:nvPr>
            <p:custDataLst>
              <p:tags r:id="rId15"/>
            </p:custDataLst>
          </p:nvPr>
        </p:nvSpPr>
        <p:spPr bwMode="auto">
          <a:xfrm>
            <a:off x="0" y="906463"/>
            <a:ext cx="9147175" cy="0"/>
          </a:xfrm>
          <a:prstGeom prst="line">
            <a:avLst/>
          </a:prstGeom>
          <a:noFill/>
          <a:ln w="6350">
            <a:solidFill>
              <a:srgbClr val="DFDBCB"/>
            </a:solidFill>
            <a:round/>
            <a:headEnd/>
            <a:tailEnd/>
          </a:ln>
          <a:effectLst/>
        </p:spPr>
        <p:txBody>
          <a:bodyPr wrap="none" anchor="ctr"/>
          <a:lstStyle/>
          <a:p>
            <a:pPr algn="ctr" fontAlgn="base">
              <a:lnSpc>
                <a:spcPct val="90000"/>
              </a:lnSpc>
              <a:spcBef>
                <a:spcPct val="0"/>
              </a:spcBef>
              <a:spcAft>
                <a:spcPct val="0"/>
              </a:spcAft>
              <a:defRPr/>
            </a:pPr>
            <a:endParaRPr lang="en-US" sz="2000" dirty="0">
              <a:solidFill>
                <a:srgbClr val="000000"/>
              </a:solidFill>
            </a:endParaRPr>
          </a:p>
        </p:txBody>
      </p:sp>
      <p:sp>
        <p:nvSpPr>
          <p:cNvPr id="294954" name="Line 42"/>
          <p:cNvSpPr>
            <a:spLocks noChangeShapeType="1"/>
          </p:cNvSpPr>
          <p:nvPr/>
        </p:nvSpPr>
        <p:spPr bwMode="auto">
          <a:xfrm>
            <a:off x="179388" y="908050"/>
            <a:ext cx="1552575" cy="0"/>
          </a:xfrm>
          <a:prstGeom prst="line">
            <a:avLst/>
          </a:prstGeom>
          <a:noFill/>
          <a:ln w="28575">
            <a:solidFill>
              <a:srgbClr val="DFDBCB"/>
            </a:solidFill>
            <a:round/>
            <a:headEnd/>
            <a:tailEnd/>
          </a:ln>
          <a:effectLst/>
        </p:spPr>
        <p:txBody>
          <a:bodyPr wrap="none" anchor="ctr"/>
          <a:lstStyle/>
          <a:p>
            <a:pPr algn="ctr" fontAlgn="base">
              <a:lnSpc>
                <a:spcPct val="90000"/>
              </a:lnSpc>
              <a:spcBef>
                <a:spcPct val="0"/>
              </a:spcBef>
              <a:spcAft>
                <a:spcPct val="0"/>
              </a:spcAft>
              <a:defRPr/>
            </a:pPr>
            <a:endParaRPr lang="en-US" sz="2000" dirty="0">
              <a:solidFill>
                <a:srgbClr val="000000"/>
              </a:solidFill>
            </a:endParaRPr>
          </a:p>
        </p:txBody>
      </p:sp>
      <p:pic>
        <p:nvPicPr>
          <p:cNvPr id="1036" name="Picture 5" descr="封面+logo"/>
          <p:cNvPicPr>
            <a:picLocks noChangeAspect="1" noChangeArrowheads="1"/>
          </p:cNvPicPr>
          <p:nvPr userDrawn="1"/>
        </p:nvPicPr>
        <p:blipFill>
          <a:blip r:embed="rId18">
            <a:extLst>
              <a:ext uri="{28A0092B-C50C-407E-A947-70E740481C1C}">
                <a14:useLocalDpi xmlns:a14="http://schemas.microsoft.com/office/drawing/2010/main" val="0"/>
              </a:ext>
            </a:extLst>
          </a:blip>
          <a:srcRect l="58719"/>
          <a:stretch>
            <a:fillRect/>
          </a:stretch>
        </p:blipFill>
        <p:spPr bwMode="auto">
          <a:xfrm>
            <a:off x="2233613" y="6453188"/>
            <a:ext cx="61595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580433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hdr="0" ftr="0" dt="0"/>
  <p:txStyles>
    <p:titleStyle>
      <a:lvl1pPr algn="l" rtl="0" eaLnBrk="0" fontAlgn="base" hangingPunct="0">
        <a:lnSpc>
          <a:spcPct val="90000"/>
        </a:lnSpc>
        <a:spcBef>
          <a:spcPct val="0"/>
        </a:spcBef>
        <a:spcAft>
          <a:spcPct val="0"/>
        </a:spcAft>
        <a:defRPr sz="2200" b="1">
          <a:solidFill>
            <a:srgbClr val="000099"/>
          </a:solidFill>
          <a:latin typeface="+mj-lt"/>
          <a:ea typeface="宋体" charset="-122"/>
          <a:cs typeface="+mj-cs"/>
        </a:defRPr>
      </a:lvl1pPr>
      <a:lvl2pPr algn="l" rtl="0" eaLnBrk="0" fontAlgn="base" hangingPunct="0">
        <a:lnSpc>
          <a:spcPct val="90000"/>
        </a:lnSpc>
        <a:spcBef>
          <a:spcPct val="0"/>
        </a:spcBef>
        <a:spcAft>
          <a:spcPct val="0"/>
        </a:spcAft>
        <a:defRPr sz="2200" b="1">
          <a:solidFill>
            <a:srgbClr val="000099"/>
          </a:solidFill>
          <a:latin typeface="Arial Narrow" pitchFamily="34" charset="0"/>
          <a:ea typeface="宋体" charset="-122"/>
        </a:defRPr>
      </a:lvl2pPr>
      <a:lvl3pPr algn="l" rtl="0" eaLnBrk="0" fontAlgn="base" hangingPunct="0">
        <a:lnSpc>
          <a:spcPct val="90000"/>
        </a:lnSpc>
        <a:spcBef>
          <a:spcPct val="0"/>
        </a:spcBef>
        <a:spcAft>
          <a:spcPct val="0"/>
        </a:spcAft>
        <a:defRPr sz="2200" b="1">
          <a:solidFill>
            <a:srgbClr val="000099"/>
          </a:solidFill>
          <a:latin typeface="Arial Narrow" pitchFamily="34" charset="0"/>
          <a:ea typeface="宋体" charset="-122"/>
        </a:defRPr>
      </a:lvl3pPr>
      <a:lvl4pPr algn="l" rtl="0" eaLnBrk="0" fontAlgn="base" hangingPunct="0">
        <a:lnSpc>
          <a:spcPct val="90000"/>
        </a:lnSpc>
        <a:spcBef>
          <a:spcPct val="0"/>
        </a:spcBef>
        <a:spcAft>
          <a:spcPct val="0"/>
        </a:spcAft>
        <a:defRPr sz="2200" b="1">
          <a:solidFill>
            <a:srgbClr val="000099"/>
          </a:solidFill>
          <a:latin typeface="Arial Narrow" pitchFamily="34" charset="0"/>
          <a:ea typeface="宋体" charset="-122"/>
        </a:defRPr>
      </a:lvl4pPr>
      <a:lvl5pPr algn="l" rtl="0" eaLnBrk="0" fontAlgn="base" hangingPunct="0">
        <a:lnSpc>
          <a:spcPct val="90000"/>
        </a:lnSpc>
        <a:spcBef>
          <a:spcPct val="0"/>
        </a:spcBef>
        <a:spcAft>
          <a:spcPct val="0"/>
        </a:spcAft>
        <a:defRPr sz="2200" b="1">
          <a:solidFill>
            <a:srgbClr val="000099"/>
          </a:solidFill>
          <a:latin typeface="Arial Narrow" pitchFamily="34" charset="0"/>
          <a:ea typeface="宋体" charset="-122"/>
        </a:defRPr>
      </a:lvl5pPr>
      <a:lvl6pPr marL="457200" algn="l" rtl="0" fontAlgn="base">
        <a:lnSpc>
          <a:spcPct val="90000"/>
        </a:lnSpc>
        <a:spcBef>
          <a:spcPct val="0"/>
        </a:spcBef>
        <a:spcAft>
          <a:spcPct val="0"/>
        </a:spcAft>
        <a:defRPr sz="2200" b="1">
          <a:solidFill>
            <a:srgbClr val="000099"/>
          </a:solidFill>
          <a:latin typeface="Arial Narrow" pitchFamily="34" charset="0"/>
          <a:ea typeface="SimSun" pitchFamily="2" charset="-122"/>
        </a:defRPr>
      </a:lvl6pPr>
      <a:lvl7pPr marL="914400" algn="l" rtl="0" fontAlgn="base">
        <a:lnSpc>
          <a:spcPct val="90000"/>
        </a:lnSpc>
        <a:spcBef>
          <a:spcPct val="0"/>
        </a:spcBef>
        <a:spcAft>
          <a:spcPct val="0"/>
        </a:spcAft>
        <a:defRPr sz="2200" b="1">
          <a:solidFill>
            <a:srgbClr val="000099"/>
          </a:solidFill>
          <a:latin typeface="Arial Narrow" pitchFamily="34" charset="0"/>
          <a:ea typeface="SimSun" pitchFamily="2" charset="-122"/>
        </a:defRPr>
      </a:lvl7pPr>
      <a:lvl8pPr marL="1371600" algn="l" rtl="0" fontAlgn="base">
        <a:lnSpc>
          <a:spcPct val="90000"/>
        </a:lnSpc>
        <a:spcBef>
          <a:spcPct val="0"/>
        </a:spcBef>
        <a:spcAft>
          <a:spcPct val="0"/>
        </a:spcAft>
        <a:defRPr sz="2200" b="1">
          <a:solidFill>
            <a:srgbClr val="000099"/>
          </a:solidFill>
          <a:latin typeface="Arial Narrow" pitchFamily="34" charset="0"/>
          <a:ea typeface="SimSun" pitchFamily="2" charset="-122"/>
        </a:defRPr>
      </a:lvl8pPr>
      <a:lvl9pPr marL="1828800" algn="l" rtl="0" fontAlgn="base">
        <a:lnSpc>
          <a:spcPct val="90000"/>
        </a:lnSpc>
        <a:spcBef>
          <a:spcPct val="0"/>
        </a:spcBef>
        <a:spcAft>
          <a:spcPct val="0"/>
        </a:spcAft>
        <a:defRPr sz="2200" b="1">
          <a:solidFill>
            <a:srgbClr val="000099"/>
          </a:solidFill>
          <a:latin typeface="Arial Narrow" pitchFamily="34" charset="0"/>
          <a:ea typeface="SimSun" pitchFamily="2" charset="-122"/>
        </a:defRPr>
      </a:lvl9pPr>
    </p:titleStyle>
    <p:bodyStyle>
      <a:lvl1pPr marL="342900" indent="-342900" algn="l" rtl="0" eaLnBrk="0" fontAlgn="base" hangingPunct="0">
        <a:spcBef>
          <a:spcPct val="20000"/>
        </a:spcBef>
        <a:spcAft>
          <a:spcPct val="20000"/>
        </a:spcAft>
        <a:defRPr sz="1600" b="1">
          <a:solidFill>
            <a:schemeClr val="tx1"/>
          </a:solidFill>
          <a:latin typeface="+mn-lt"/>
          <a:ea typeface="宋体" charset="-122"/>
          <a:cs typeface="+mn-cs"/>
        </a:defRPr>
      </a:lvl1pPr>
      <a:lvl2pPr marL="1588" indent="455613" algn="l" rtl="0" eaLnBrk="0" fontAlgn="base" hangingPunct="0">
        <a:spcBef>
          <a:spcPct val="10000"/>
        </a:spcBef>
        <a:spcAft>
          <a:spcPct val="10000"/>
        </a:spcAft>
        <a:defRPr sz="1400">
          <a:solidFill>
            <a:schemeClr val="tx1"/>
          </a:solidFill>
          <a:latin typeface="+mn-lt"/>
          <a:ea typeface="宋体" charset="-122"/>
        </a:defRPr>
      </a:lvl2pPr>
      <a:lvl3pPr marL="192088" indent="-188913" algn="l" rtl="0" eaLnBrk="0" fontAlgn="base" hangingPunct="0">
        <a:lnSpc>
          <a:spcPct val="90000"/>
        </a:lnSpc>
        <a:spcBef>
          <a:spcPct val="40000"/>
        </a:spcBef>
        <a:spcAft>
          <a:spcPct val="0"/>
        </a:spcAft>
        <a:buChar char="•"/>
        <a:defRPr sz="1200">
          <a:solidFill>
            <a:schemeClr val="tx1"/>
          </a:solidFill>
          <a:latin typeface="+mn-lt"/>
          <a:ea typeface="宋体" charset="-122"/>
        </a:defRPr>
      </a:lvl3pPr>
      <a:lvl4pPr marL="376238" indent="-182563" algn="l" rtl="0" eaLnBrk="0" fontAlgn="base" hangingPunct="0">
        <a:lnSpc>
          <a:spcPct val="90000"/>
        </a:lnSpc>
        <a:spcBef>
          <a:spcPct val="40000"/>
        </a:spcBef>
        <a:spcAft>
          <a:spcPct val="0"/>
        </a:spcAft>
        <a:buFont typeface="Shruti" pitchFamily="2"/>
        <a:buChar char="-"/>
        <a:defRPr sz="1000">
          <a:solidFill>
            <a:schemeClr val="tx1"/>
          </a:solidFill>
          <a:latin typeface="+mn-lt"/>
          <a:ea typeface="宋体" charset="-122"/>
        </a:defRPr>
      </a:lvl4pPr>
      <a:lvl5pPr marL="571500" indent="-193675" algn="l" rtl="0" eaLnBrk="0" fontAlgn="base" hangingPunct="0">
        <a:lnSpc>
          <a:spcPct val="90000"/>
        </a:lnSpc>
        <a:spcBef>
          <a:spcPct val="40000"/>
        </a:spcBef>
        <a:spcAft>
          <a:spcPct val="0"/>
        </a:spcAft>
        <a:buChar char="•"/>
        <a:defRPr sz="1000">
          <a:solidFill>
            <a:schemeClr val="tx1"/>
          </a:solidFill>
          <a:latin typeface="+mn-lt"/>
          <a:ea typeface="宋体" charset="-122"/>
        </a:defRPr>
      </a:lvl5pPr>
      <a:lvl6pPr marL="1028700" indent="-193675" algn="l" rtl="0" fontAlgn="base">
        <a:lnSpc>
          <a:spcPct val="90000"/>
        </a:lnSpc>
        <a:spcBef>
          <a:spcPct val="40000"/>
        </a:spcBef>
        <a:spcAft>
          <a:spcPct val="0"/>
        </a:spcAft>
        <a:buChar char="•"/>
        <a:defRPr sz="1000">
          <a:solidFill>
            <a:schemeClr val="tx1"/>
          </a:solidFill>
          <a:latin typeface="+mn-lt"/>
          <a:ea typeface="+mn-ea"/>
        </a:defRPr>
      </a:lvl6pPr>
      <a:lvl7pPr marL="1485900" indent="-193675" algn="l" rtl="0" fontAlgn="base">
        <a:lnSpc>
          <a:spcPct val="90000"/>
        </a:lnSpc>
        <a:spcBef>
          <a:spcPct val="40000"/>
        </a:spcBef>
        <a:spcAft>
          <a:spcPct val="0"/>
        </a:spcAft>
        <a:buChar char="•"/>
        <a:defRPr sz="1000">
          <a:solidFill>
            <a:schemeClr val="tx1"/>
          </a:solidFill>
          <a:latin typeface="+mn-lt"/>
          <a:ea typeface="+mn-ea"/>
        </a:defRPr>
      </a:lvl7pPr>
      <a:lvl8pPr marL="1943100" indent="-193675" algn="l" rtl="0" fontAlgn="base">
        <a:lnSpc>
          <a:spcPct val="90000"/>
        </a:lnSpc>
        <a:spcBef>
          <a:spcPct val="40000"/>
        </a:spcBef>
        <a:spcAft>
          <a:spcPct val="0"/>
        </a:spcAft>
        <a:buChar char="•"/>
        <a:defRPr sz="1000">
          <a:solidFill>
            <a:schemeClr val="tx1"/>
          </a:solidFill>
          <a:latin typeface="+mn-lt"/>
          <a:ea typeface="+mn-ea"/>
        </a:defRPr>
      </a:lvl8pPr>
      <a:lvl9pPr marL="2400300" indent="-193675" algn="l" rtl="0" fontAlgn="base">
        <a:lnSpc>
          <a:spcPct val="90000"/>
        </a:lnSpc>
        <a:spcBef>
          <a:spcPct val="40000"/>
        </a:spcBef>
        <a:spcAft>
          <a:spcPct val="0"/>
        </a:spcAft>
        <a:buChar char="•"/>
        <a:defRPr sz="1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slideLayout" Target="../slideLayouts/slideLayout2.xml"/><Relationship Id="rId4" Type="http://schemas.openxmlformats.org/officeDocument/2006/relationships/image" Target="../media/image124.wmf"/></Relationships>
</file>

<file path=ppt/slides/_rels/slide124.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image" Target="../media/image129.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image" Target="../media/image13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image" Target="../media/image136.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image" Target="../media/image136.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Layout" Target="../slideLayouts/slideLayout2.xml"/><Relationship Id="rId4" Type="http://schemas.openxmlformats.org/officeDocument/2006/relationships/image" Target="../media/image140.jpeg"/></Relationships>
</file>

<file path=ppt/slides/_rels/slide135.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image" Target="../media/image141.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image" Target="../media/image144.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image" Target="../media/image14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148.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image" Target="../media/image150.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image" Target="../media/image152.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54.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image" Target="../media/image157.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image" Target="../media/image159.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image" Target="../media/image16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slideLayout" Target="../slideLayouts/slideLayout2.xml"/><Relationship Id="rId4" Type="http://schemas.openxmlformats.org/officeDocument/2006/relationships/image" Target="../media/image8.wmf"/></Relationships>
</file>

<file path=ppt/slides/_rels/slide6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35496" y="44624"/>
            <a:ext cx="1561563" cy="576064"/>
          </a:xfrm>
          <a:prstGeom prst="rect">
            <a:avLst/>
          </a:prstGeom>
          <a:noFill/>
          <a:ln w="9525">
            <a:noFill/>
            <a:miter lim="800000"/>
            <a:headEnd/>
            <a:tailEnd/>
          </a:ln>
        </p:spPr>
      </p:pic>
      <p:sp>
        <p:nvSpPr>
          <p:cNvPr id="7" name="日期占位符 3"/>
          <p:cNvSpPr>
            <a:spLocks noGrp="1"/>
          </p:cNvSpPr>
          <p:nvPr>
            <p:ph type="dt" sz="half" idx="10"/>
          </p:nvPr>
        </p:nvSpPr>
        <p:spPr>
          <a:xfrm>
            <a:off x="5292080" y="3212975"/>
            <a:ext cx="2304256" cy="734911"/>
          </a:xfrm>
        </p:spPr>
        <p:txBody>
          <a:bodyPr/>
          <a:lstStyle/>
          <a:p>
            <a:pPr algn="r"/>
            <a:r>
              <a:rPr lang="en-US" altLang="zh-CN" sz="1600" dirty="0">
                <a:solidFill>
                  <a:schemeClr val="tx1"/>
                </a:solidFill>
              </a:rPr>
              <a:t>——</a:t>
            </a:r>
            <a:fld id="{5FF2541E-0546-4386-AF50-EF1A847495EE}" type="datetime1">
              <a:rPr lang="zh-CN" altLang="en-US" sz="1600" smtClean="0">
                <a:solidFill>
                  <a:schemeClr val="tx1"/>
                </a:solidFill>
              </a:rPr>
              <a:t>2018/5/16</a:t>
            </a:fld>
            <a:r>
              <a:rPr lang="zh-CN" altLang="en-US" sz="1600" dirty="0">
                <a:solidFill>
                  <a:schemeClr val="tx1"/>
                </a:solidFill>
              </a:rPr>
              <a:t> </a:t>
            </a:r>
            <a:endParaRPr lang="en-US" altLang="zh-CN" sz="1600" dirty="0">
              <a:solidFill>
                <a:schemeClr val="tx1"/>
              </a:solidFill>
            </a:endParaRPr>
          </a:p>
          <a:p>
            <a:pPr algn="r"/>
            <a:r>
              <a:rPr lang="zh-CN" altLang="en-US" sz="1600" dirty="0">
                <a:solidFill>
                  <a:schemeClr val="tx1"/>
                </a:solidFill>
              </a:rPr>
              <a:t>刘德峰</a:t>
            </a:r>
          </a:p>
        </p:txBody>
      </p:sp>
      <p:sp>
        <p:nvSpPr>
          <p:cNvPr id="5" name="矩形 4"/>
          <p:cNvSpPr/>
          <p:nvPr/>
        </p:nvSpPr>
        <p:spPr>
          <a:xfrm>
            <a:off x="1347851" y="1986784"/>
            <a:ext cx="6460422" cy="923330"/>
          </a:xfrm>
          <a:prstGeom prst="rect">
            <a:avLst/>
          </a:prstGeom>
          <a:noFill/>
        </p:spPr>
        <p:txBody>
          <a:bodyPr wrap="none" lIns="91440" tIns="45720" rIns="91440" bIns="45720">
            <a:spAutoFit/>
          </a:bodyPr>
          <a:lstStyle/>
          <a:p>
            <a:pPr algn="ctr"/>
            <a:r>
              <a:rPr lang="en-US" altLang="zh-CN"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PMBOK—</a:t>
            </a:r>
            <a:r>
              <a:rPr lang="zh-CN" alt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项目管理</a:t>
            </a:r>
            <a:endParaRPr lang="zh-CN" alt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2971098399"/>
      </p:ext>
    </p:extLst>
  </p:cSld>
  <p:clrMapOvr>
    <a:masterClrMapping/>
  </p:clrMapOvr>
  <p:transition>
    <p:dissolv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9</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人生中的项目</a:t>
            </a:r>
            <a:r>
              <a:rPr lang="en-US" altLang="zh-CN" sz="2400" b="1" noProof="0" dirty="0">
                <a:solidFill>
                  <a:srgbClr val="C00000"/>
                </a:solidFill>
                <a:latin typeface="Verdana"/>
                <a:ea typeface="微软雅黑"/>
              </a:rPr>
              <a:t>/</a:t>
            </a:r>
            <a:r>
              <a:rPr lang="zh-CN" altLang="en-US" sz="2400" b="1" noProof="0" dirty="0">
                <a:solidFill>
                  <a:srgbClr val="C00000"/>
                </a:solidFill>
                <a:latin typeface="Verdana"/>
                <a:ea typeface="微软雅黑"/>
              </a:rPr>
              <a:t>项目集</a:t>
            </a:r>
            <a:r>
              <a:rPr lang="en-US" altLang="zh-CN" sz="2400" b="1" noProof="0" dirty="0">
                <a:solidFill>
                  <a:srgbClr val="C00000"/>
                </a:solidFill>
                <a:latin typeface="Verdana"/>
                <a:ea typeface="微软雅黑"/>
              </a:rPr>
              <a:t>/</a:t>
            </a:r>
            <a:r>
              <a:rPr lang="zh-CN" altLang="en-US" sz="2400" b="1" noProof="0" dirty="0">
                <a:solidFill>
                  <a:srgbClr val="C00000"/>
                </a:solidFill>
                <a:latin typeface="Verdana"/>
                <a:ea typeface="微软雅黑"/>
              </a:rPr>
              <a:t>项目组合</a:t>
            </a:r>
            <a:endParaRPr lang="zh-CN" altLang="en-US" sz="2400" b="1" dirty="0">
              <a:solidFill>
                <a:srgbClr val="C00000"/>
              </a:solidFill>
              <a:latin typeface="Verdana"/>
              <a:ea typeface="微软雅黑"/>
            </a:endParaRP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2A511DB7-A007-4CC1-934B-66053A7C87BB}"/>
              </a:ext>
            </a:extLst>
          </p:cNvPr>
          <p:cNvSpPr txBox="1"/>
          <p:nvPr/>
        </p:nvSpPr>
        <p:spPr>
          <a:xfrm>
            <a:off x="3124200" y="2492896"/>
            <a:ext cx="2895600" cy="1569660"/>
          </a:xfrm>
          <a:prstGeom prst="rect">
            <a:avLst/>
          </a:prstGeom>
          <a:noFill/>
        </p:spPr>
        <p:txBody>
          <a:bodyPr wrap="square" rtlCol="0">
            <a:spAutoFit/>
          </a:bodyPr>
          <a:lstStyle/>
          <a:p>
            <a:r>
              <a:rPr lang="zh-CN" altLang="en-US" sz="9600" dirty="0">
                <a:solidFill>
                  <a:srgbClr val="FF0000"/>
                </a:solidFill>
              </a:rPr>
              <a:t>结婚</a:t>
            </a:r>
            <a:endParaRPr lang="zh-CN" altLang="zh-CN" sz="9600" dirty="0">
              <a:solidFill>
                <a:srgbClr val="FF0000"/>
              </a:solidFill>
            </a:endParaRPr>
          </a:p>
        </p:txBody>
      </p:sp>
    </p:spTree>
    <p:extLst>
      <p:ext uri="{BB962C8B-B14F-4D97-AF65-F5344CB8AC3E}">
        <p14:creationId xmlns:p14="http://schemas.microsoft.com/office/powerpoint/2010/main" val="3735562102"/>
      </p:ext>
    </p:extLst>
  </p:cSld>
  <p:clrMapOvr>
    <a:masterClrMapping/>
  </p:clrMapOvr>
  <p:transition>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99</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9.3.</a:t>
            </a:r>
            <a:r>
              <a:rPr lang="zh-CN" altLang="en-US" sz="2400" b="1" dirty="0">
                <a:solidFill>
                  <a:srgbClr val="C00000"/>
                </a:solidFill>
                <a:latin typeface="Verdana"/>
                <a:ea typeface="微软雅黑"/>
              </a:rPr>
              <a:t>建设项目团队</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21520">
            <a:extLst>
              <a:ext uri="{FF2B5EF4-FFF2-40B4-BE49-F238E27FC236}">
                <a16:creationId xmlns:a16="http://schemas.microsoft.com/office/drawing/2014/main" id="{F1EC9E3D-C2F3-4EA6-B518-7F288FFE322B}"/>
              </a:ext>
            </a:extLst>
          </p:cNvPr>
          <p:cNvPicPr>
            <a:picLocks noChangeAspect="1"/>
          </p:cNvPicPr>
          <p:nvPr/>
        </p:nvPicPr>
        <p:blipFill>
          <a:blip r:embed="rId2"/>
          <a:stretch>
            <a:fillRect/>
          </a:stretch>
        </p:blipFill>
        <p:spPr>
          <a:xfrm>
            <a:off x="204313" y="1498472"/>
            <a:ext cx="7307580" cy="2011680"/>
          </a:xfrm>
          <a:prstGeom prst="rect">
            <a:avLst/>
          </a:prstGeom>
        </p:spPr>
      </p:pic>
      <p:pic>
        <p:nvPicPr>
          <p:cNvPr id="14" name="Picture 21527">
            <a:extLst>
              <a:ext uri="{FF2B5EF4-FFF2-40B4-BE49-F238E27FC236}">
                <a16:creationId xmlns:a16="http://schemas.microsoft.com/office/drawing/2014/main" id="{3687DFA0-D937-455B-924D-A421ADC34D6D}"/>
              </a:ext>
            </a:extLst>
          </p:cNvPr>
          <p:cNvPicPr>
            <a:picLocks noChangeAspect="1"/>
          </p:cNvPicPr>
          <p:nvPr/>
        </p:nvPicPr>
        <p:blipFill>
          <a:blip r:embed="rId3"/>
          <a:stretch>
            <a:fillRect/>
          </a:stretch>
        </p:blipFill>
        <p:spPr>
          <a:xfrm>
            <a:off x="2344577" y="935429"/>
            <a:ext cx="6595110" cy="4789170"/>
          </a:xfrm>
          <a:prstGeom prst="rect">
            <a:avLst/>
          </a:prstGeom>
        </p:spPr>
      </p:pic>
    </p:spTree>
    <p:extLst>
      <p:ext uri="{BB962C8B-B14F-4D97-AF65-F5344CB8AC3E}">
        <p14:creationId xmlns:p14="http://schemas.microsoft.com/office/powerpoint/2010/main" val="427518644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100</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9.3.</a:t>
            </a:r>
            <a:r>
              <a:rPr lang="zh-CN" altLang="en-US" sz="2400" b="1" dirty="0">
                <a:solidFill>
                  <a:srgbClr val="C00000"/>
                </a:solidFill>
                <a:latin typeface="Verdana"/>
                <a:ea typeface="微软雅黑"/>
              </a:rPr>
              <a:t>塔克曼阶梯理论</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321B43FD-E215-4FF2-8ED9-F3E6D9BBDF4D}"/>
              </a:ext>
            </a:extLst>
          </p:cNvPr>
          <p:cNvSpPr txBox="1"/>
          <p:nvPr/>
        </p:nvSpPr>
        <p:spPr>
          <a:xfrm>
            <a:off x="312838" y="1019457"/>
            <a:ext cx="8418653" cy="4693593"/>
          </a:xfrm>
          <a:prstGeom prst="rect">
            <a:avLst/>
          </a:prstGeom>
          <a:noFill/>
        </p:spPr>
        <p:txBody>
          <a:bodyPr wrap="square" rtlCol="0">
            <a:spAutoFit/>
          </a:bodyPr>
          <a:lstStyle/>
          <a:p>
            <a:pPr marL="457200" indent="-457200">
              <a:buFont typeface="Wingdings" panose="05000000000000000000" pitchFamily="2" charset="2"/>
              <a:buChar char="l"/>
            </a:pPr>
            <a:r>
              <a:rPr lang="zh-CN" altLang="en-US" sz="2300" b="1" dirty="0">
                <a:latin typeface="黑体" pitchFamily="49" charset="-122"/>
                <a:ea typeface="黑体" pitchFamily="49" charset="-122"/>
              </a:rPr>
              <a:t>形成阶段。</a:t>
            </a:r>
            <a:r>
              <a:rPr lang="zh-CN" altLang="en-US" sz="2300" dirty="0">
                <a:latin typeface="黑体" pitchFamily="49" charset="-122"/>
                <a:ea typeface="黑体" pitchFamily="49" charset="-122"/>
              </a:rPr>
              <a:t>在本阶段，团队成员相互认识，并了解项目情况及他们在项目中的正式角色与职责。团队成员倾向于相互独立，不一定开诚布公。</a:t>
            </a:r>
          </a:p>
          <a:p>
            <a:pPr marL="457200" indent="-457200">
              <a:buFont typeface="Wingdings" panose="05000000000000000000" pitchFamily="2" charset="2"/>
              <a:buChar char="l"/>
            </a:pPr>
            <a:r>
              <a:rPr lang="zh-CN" altLang="en-US" sz="2300" b="1" dirty="0">
                <a:latin typeface="黑体" pitchFamily="49" charset="-122"/>
                <a:ea typeface="黑体" pitchFamily="49" charset="-122"/>
              </a:rPr>
              <a:t>震荡阶段。</a:t>
            </a:r>
            <a:r>
              <a:rPr lang="zh-CN" altLang="en-US" sz="2300" dirty="0">
                <a:latin typeface="黑体" pitchFamily="49" charset="-122"/>
                <a:ea typeface="黑体" pitchFamily="49" charset="-122"/>
              </a:rPr>
              <a:t>在本阶段，团队开始从事项目工作，制定技术决策和讨论项目管理方法。如果团队成员不能用合作和开放的态度对待不同观点和意见，团队环境可能变得事与愿违。 </a:t>
            </a:r>
          </a:p>
          <a:p>
            <a:pPr marL="457200" indent="-457200">
              <a:buFont typeface="Wingdings" panose="05000000000000000000" pitchFamily="2" charset="2"/>
              <a:buChar char="l"/>
            </a:pPr>
            <a:r>
              <a:rPr lang="zh-CN" altLang="en-US" sz="2300" b="1" dirty="0">
                <a:latin typeface="黑体" pitchFamily="49" charset="-122"/>
                <a:ea typeface="黑体" pitchFamily="49" charset="-122"/>
              </a:rPr>
              <a:t>规范阶段。</a:t>
            </a:r>
            <a:r>
              <a:rPr lang="zh-CN" altLang="en-US" sz="2300" dirty="0">
                <a:latin typeface="黑体" pitchFamily="49" charset="-122"/>
                <a:ea typeface="黑体" pitchFamily="49" charset="-122"/>
              </a:rPr>
              <a:t>在规范阶段，团队成员开始协同工作，并调整各自的工作习惯和行为来支持团队，团队成员开始相互信任。 </a:t>
            </a:r>
          </a:p>
          <a:p>
            <a:pPr marL="457200" indent="-457200">
              <a:buFont typeface="Wingdings" panose="05000000000000000000" pitchFamily="2" charset="2"/>
              <a:buChar char="l"/>
            </a:pPr>
            <a:r>
              <a:rPr lang="zh-CN" altLang="en-US" sz="2300" b="1" dirty="0">
                <a:latin typeface="黑体" pitchFamily="49" charset="-122"/>
                <a:ea typeface="黑体" pitchFamily="49" charset="-122"/>
              </a:rPr>
              <a:t>成熟阶段。</a:t>
            </a:r>
            <a:r>
              <a:rPr lang="zh-CN" altLang="en-US" sz="2300" dirty="0">
                <a:latin typeface="黑体" pitchFamily="49" charset="-122"/>
                <a:ea typeface="黑体" pitchFamily="49" charset="-122"/>
              </a:rPr>
              <a:t>进入这一阶段后，团队就像一个组织有序的单位那样工作。团队成员之间相互依靠，平稳高效地解决问题。</a:t>
            </a:r>
          </a:p>
          <a:p>
            <a:pPr marL="457200" indent="-457200">
              <a:buFont typeface="Wingdings" panose="05000000000000000000" pitchFamily="2" charset="2"/>
              <a:buChar char="l"/>
            </a:pPr>
            <a:r>
              <a:rPr lang="zh-CN" altLang="en-US" sz="2300" b="1" dirty="0">
                <a:latin typeface="黑体" pitchFamily="49" charset="-122"/>
                <a:ea typeface="黑体" pitchFamily="49" charset="-122"/>
              </a:rPr>
              <a:t>解散阶段。</a:t>
            </a:r>
            <a:r>
              <a:rPr lang="zh-CN" altLang="en-US" sz="2300" dirty="0">
                <a:latin typeface="黑体" pitchFamily="49" charset="-122"/>
                <a:ea typeface="黑体" pitchFamily="49" charset="-122"/>
              </a:rPr>
              <a:t>在解散阶段，团队完成所有工作，团队成员离开项目。通常在项目可交付成果完成之后，再释放人员，解散团队；或者，在结束项目或阶段过程中解散团队。 </a:t>
            </a:r>
          </a:p>
        </p:txBody>
      </p:sp>
    </p:spTree>
    <p:extLst>
      <p:ext uri="{BB962C8B-B14F-4D97-AF65-F5344CB8AC3E}">
        <p14:creationId xmlns:p14="http://schemas.microsoft.com/office/powerpoint/2010/main" val="2070873311"/>
      </p:ext>
    </p:extLst>
  </p:cSld>
  <p:clrMapOvr>
    <a:masterClrMapping/>
  </p:clrMapOvr>
  <p:transition>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101</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9.3.</a:t>
            </a:r>
            <a:r>
              <a:rPr lang="zh-CN" altLang="en-US" sz="2400" b="1" dirty="0">
                <a:solidFill>
                  <a:srgbClr val="C00000"/>
                </a:solidFill>
                <a:latin typeface="Verdana"/>
                <a:ea typeface="微软雅黑"/>
              </a:rPr>
              <a:t>建设项目团队</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a:extLst>
              <a:ext uri="{FF2B5EF4-FFF2-40B4-BE49-F238E27FC236}">
                <a16:creationId xmlns:a16="http://schemas.microsoft.com/office/drawing/2014/main" id="{4DC65E9F-484D-4D27-B187-78D15B653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3537" y="1466850"/>
            <a:ext cx="5876925" cy="3924300"/>
          </a:xfrm>
          <a:prstGeom prst="rect">
            <a:avLst/>
          </a:prstGeom>
        </p:spPr>
      </p:pic>
    </p:spTree>
    <p:extLst>
      <p:ext uri="{BB962C8B-B14F-4D97-AF65-F5344CB8AC3E}">
        <p14:creationId xmlns:p14="http://schemas.microsoft.com/office/powerpoint/2010/main" val="1071799065"/>
      </p:ext>
    </p:extLst>
  </p:cSld>
  <p:clrMapOvr>
    <a:masterClrMapping/>
  </p:clrMapOvr>
  <p:transition>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102</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9.3.</a:t>
            </a:r>
            <a:r>
              <a:rPr lang="zh-CN" altLang="en-US" sz="2400" b="1" dirty="0">
                <a:solidFill>
                  <a:srgbClr val="C00000"/>
                </a:solidFill>
                <a:latin typeface="Verdana"/>
                <a:ea typeface="微软雅黑"/>
              </a:rPr>
              <a:t>建设项目团队</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4D2CE37F-CFC2-4237-A71E-AF22CF5529E7}"/>
              </a:ext>
            </a:extLst>
          </p:cNvPr>
          <p:cNvSpPr txBox="1"/>
          <p:nvPr/>
        </p:nvSpPr>
        <p:spPr>
          <a:xfrm>
            <a:off x="539750" y="1412875"/>
            <a:ext cx="8135938" cy="4955203"/>
          </a:xfrm>
          <a:prstGeom prst="rect">
            <a:avLst/>
          </a:prstGeom>
          <a:noFill/>
        </p:spPr>
        <p:txBody>
          <a:bodyPr wrap="square" rtlCol="0">
            <a:spAutoFit/>
          </a:bodyPr>
          <a:lstStyle/>
          <a:p>
            <a:r>
              <a:rPr lang="zh-CN" altLang="zh-CN" sz="4000" dirty="0"/>
              <a:t>必须认识到，只有能满足被奖励者的某个重要需求的奖励，才是有效的奖励。</a:t>
            </a:r>
            <a:endParaRPr lang="en-US" altLang="zh-CN" sz="4000" dirty="0"/>
          </a:p>
          <a:p>
            <a:endParaRPr lang="en-US" altLang="zh-CN" sz="4000" dirty="0">
              <a:solidFill>
                <a:schemeClr val="bg1"/>
              </a:solidFill>
              <a:latin typeface="黑体" pitchFamily="49" charset="-122"/>
              <a:ea typeface="黑体" pitchFamily="49" charset="-122"/>
            </a:endParaRPr>
          </a:p>
          <a:p>
            <a:r>
              <a:rPr lang="zh-CN" altLang="zh-CN" sz="4000" dirty="0"/>
              <a:t>项目经理应该在整个项目生命周期中尽可能地给予表彰，而不是等到项目完成时。 </a:t>
            </a:r>
          </a:p>
          <a:p>
            <a:endParaRPr lang="zh-CN" altLang="en-US" sz="36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val="2155074607"/>
      </p:ext>
    </p:extLst>
  </p:cSld>
  <p:clrMapOvr>
    <a:masterClrMapping/>
  </p:clrMapOvr>
  <p:transition>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103</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9.4.</a:t>
            </a:r>
            <a:r>
              <a:rPr lang="zh-CN" altLang="en-US" sz="2400" b="1" dirty="0">
                <a:solidFill>
                  <a:srgbClr val="C00000"/>
                </a:solidFill>
                <a:latin typeface="Verdana"/>
                <a:ea typeface="微软雅黑"/>
              </a:rPr>
              <a:t>管理项目团队</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21989">
            <a:extLst>
              <a:ext uri="{FF2B5EF4-FFF2-40B4-BE49-F238E27FC236}">
                <a16:creationId xmlns:a16="http://schemas.microsoft.com/office/drawing/2014/main" id="{95E5CA49-2E5F-4E2A-B4FE-82897B19D6C3}"/>
              </a:ext>
            </a:extLst>
          </p:cNvPr>
          <p:cNvPicPr>
            <a:picLocks noChangeAspect="1"/>
          </p:cNvPicPr>
          <p:nvPr/>
        </p:nvPicPr>
        <p:blipFill>
          <a:blip r:embed="rId2"/>
          <a:stretch>
            <a:fillRect/>
          </a:stretch>
        </p:blipFill>
        <p:spPr>
          <a:xfrm>
            <a:off x="203028" y="1500503"/>
            <a:ext cx="7307580" cy="2415540"/>
          </a:xfrm>
          <a:prstGeom prst="rect">
            <a:avLst/>
          </a:prstGeom>
        </p:spPr>
      </p:pic>
      <p:pic>
        <p:nvPicPr>
          <p:cNvPr id="14" name="Picture 22025">
            <a:extLst>
              <a:ext uri="{FF2B5EF4-FFF2-40B4-BE49-F238E27FC236}">
                <a16:creationId xmlns:a16="http://schemas.microsoft.com/office/drawing/2014/main" id="{328BA8CC-0B90-44DE-BB59-D25A5FDE7FC3}"/>
              </a:ext>
            </a:extLst>
          </p:cNvPr>
          <p:cNvPicPr>
            <a:picLocks noChangeAspect="1"/>
          </p:cNvPicPr>
          <p:nvPr/>
        </p:nvPicPr>
        <p:blipFill>
          <a:blip r:embed="rId3"/>
          <a:stretch>
            <a:fillRect/>
          </a:stretch>
        </p:blipFill>
        <p:spPr>
          <a:xfrm>
            <a:off x="2895454" y="801625"/>
            <a:ext cx="6045518" cy="4940141"/>
          </a:xfrm>
          <a:prstGeom prst="rect">
            <a:avLst/>
          </a:prstGeom>
        </p:spPr>
      </p:pic>
    </p:spTree>
    <p:extLst>
      <p:ext uri="{BB962C8B-B14F-4D97-AF65-F5344CB8AC3E}">
        <p14:creationId xmlns:p14="http://schemas.microsoft.com/office/powerpoint/2010/main" val="368874957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104</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ea typeface="微软雅黑"/>
              </a:rPr>
              <a:t>9.4.</a:t>
            </a:r>
            <a:r>
              <a:rPr lang="zh-CN" altLang="en-US" sz="2400" b="1" dirty="0">
                <a:solidFill>
                  <a:srgbClr val="C00000"/>
                </a:solidFill>
                <a:ea typeface="微软雅黑"/>
              </a:rPr>
              <a:t>冲突解决方法</a:t>
            </a:r>
            <a:endParaRPr lang="zh-CN" altLang="en-US" sz="2400" b="1" dirty="0">
              <a:solidFill>
                <a:srgbClr val="C00000"/>
              </a:solidFill>
              <a:latin typeface="Verdana"/>
              <a:ea typeface="微软雅黑"/>
            </a:endParaRP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321B43FD-E215-4FF2-8ED9-F3E6D9BBDF4D}"/>
              </a:ext>
            </a:extLst>
          </p:cNvPr>
          <p:cNvSpPr txBox="1"/>
          <p:nvPr/>
        </p:nvSpPr>
        <p:spPr>
          <a:xfrm>
            <a:off x="486967" y="1125538"/>
            <a:ext cx="8199833" cy="4493538"/>
          </a:xfrm>
          <a:prstGeom prst="rect">
            <a:avLst/>
          </a:prstGeom>
          <a:noFill/>
        </p:spPr>
        <p:txBody>
          <a:bodyPr wrap="square" rtlCol="0">
            <a:spAutoFit/>
          </a:bodyPr>
          <a:lstStyle/>
          <a:p>
            <a:pPr marL="342900" lvl="0" indent="-342900" fontAlgn="base">
              <a:buFont typeface="Wingdings" panose="05000000000000000000" pitchFamily="2" charset="2"/>
              <a:buChar char="l"/>
            </a:pPr>
            <a:r>
              <a:rPr lang="zh-CN" altLang="zh-CN" sz="2600" b="1" dirty="0"/>
              <a:t>撤退</a:t>
            </a:r>
            <a:r>
              <a:rPr lang="en-US" altLang="zh-CN" sz="2600" b="1" dirty="0"/>
              <a:t>/</a:t>
            </a:r>
            <a:r>
              <a:rPr lang="zh-CN" altLang="zh-CN" sz="2600" b="1" dirty="0"/>
              <a:t>回避。</a:t>
            </a:r>
            <a:r>
              <a:rPr lang="zh-CN" altLang="zh-CN" sz="2600" dirty="0"/>
              <a:t>从实际或潜在冲突中退出，将问题推迟到准备充分的时候，或者将问题推给其他人员解决。</a:t>
            </a:r>
            <a:r>
              <a:rPr lang="zh-CN" altLang="zh-CN" sz="2600" b="1" dirty="0"/>
              <a:t> </a:t>
            </a:r>
            <a:endParaRPr lang="zh-CN" altLang="zh-CN" sz="2600" dirty="0"/>
          </a:p>
          <a:p>
            <a:pPr marL="342900" lvl="0" indent="-342900" fontAlgn="base">
              <a:buFont typeface="Wingdings" panose="05000000000000000000" pitchFamily="2" charset="2"/>
              <a:buChar char="l"/>
            </a:pPr>
            <a:r>
              <a:rPr lang="zh-CN" altLang="zh-CN" sz="2600" b="1" dirty="0"/>
              <a:t>缓和</a:t>
            </a:r>
            <a:r>
              <a:rPr lang="en-US" altLang="zh-CN" sz="2600" b="1" dirty="0"/>
              <a:t>/</a:t>
            </a:r>
            <a:r>
              <a:rPr lang="zh-CN" altLang="zh-CN" sz="2600" b="1" dirty="0"/>
              <a:t>包容。</a:t>
            </a:r>
            <a:r>
              <a:rPr lang="zh-CN" altLang="zh-CN" sz="2600" dirty="0"/>
              <a:t>强调一致而非差异；为维持和谐与关系而退让一步，考虑其他方的需要。 </a:t>
            </a:r>
          </a:p>
          <a:p>
            <a:pPr marL="342900" lvl="0" indent="-342900" fontAlgn="base">
              <a:buFont typeface="Wingdings" panose="05000000000000000000" pitchFamily="2" charset="2"/>
              <a:buChar char="l"/>
            </a:pPr>
            <a:r>
              <a:rPr lang="zh-CN" altLang="zh-CN" sz="2600" b="1" dirty="0"/>
              <a:t>妥协</a:t>
            </a:r>
            <a:r>
              <a:rPr lang="en-US" altLang="zh-CN" sz="2600" b="1" dirty="0"/>
              <a:t>/</a:t>
            </a:r>
            <a:r>
              <a:rPr lang="zh-CN" altLang="zh-CN" sz="2600" b="1" dirty="0"/>
              <a:t>调解。</a:t>
            </a:r>
            <a:r>
              <a:rPr lang="zh-CN" altLang="zh-CN" sz="2600" dirty="0"/>
              <a:t>为了暂时或部分解决冲突，寻找能让各方都在一定程度上满意的方案。</a:t>
            </a:r>
          </a:p>
          <a:p>
            <a:pPr marL="342900" lvl="0" indent="-342900" fontAlgn="base">
              <a:buFont typeface="Wingdings" panose="05000000000000000000" pitchFamily="2" charset="2"/>
              <a:buChar char="l"/>
            </a:pPr>
            <a:r>
              <a:rPr lang="zh-CN" altLang="zh-CN" sz="2600" b="1" dirty="0"/>
              <a:t>强迫</a:t>
            </a:r>
            <a:r>
              <a:rPr lang="en-US" altLang="zh-CN" sz="2600" b="1" dirty="0"/>
              <a:t>/</a:t>
            </a:r>
            <a:r>
              <a:rPr lang="zh-CN" altLang="zh-CN" sz="2600" b="1" dirty="0"/>
              <a:t>命令。</a:t>
            </a:r>
            <a:r>
              <a:rPr lang="zh-CN" altLang="zh-CN" sz="2600" dirty="0"/>
              <a:t>以牺牲其他方为代价，推行某一方的观点；只提供赢</a:t>
            </a:r>
            <a:r>
              <a:rPr lang="en-US" altLang="zh-CN" sz="2600" dirty="0"/>
              <a:t>—</a:t>
            </a:r>
            <a:r>
              <a:rPr lang="zh-CN" altLang="zh-CN" sz="2600" dirty="0"/>
              <a:t>输方案。通常是利用权力来强行解决紧急问题。 </a:t>
            </a:r>
          </a:p>
          <a:p>
            <a:pPr marL="342900" lvl="0" indent="-342900" fontAlgn="base">
              <a:buFont typeface="Wingdings" panose="05000000000000000000" pitchFamily="2" charset="2"/>
              <a:buChar char="l"/>
            </a:pPr>
            <a:r>
              <a:rPr lang="zh-CN" altLang="zh-CN" sz="2600" b="1" dirty="0"/>
              <a:t>合作</a:t>
            </a:r>
            <a:r>
              <a:rPr lang="en-US" altLang="zh-CN" sz="2600" b="1" dirty="0"/>
              <a:t>/</a:t>
            </a:r>
            <a:r>
              <a:rPr lang="zh-CN" altLang="zh-CN" sz="2600" b="1" dirty="0"/>
              <a:t>解决问题。</a:t>
            </a:r>
            <a:r>
              <a:rPr lang="zh-CN" altLang="zh-CN" sz="2600" dirty="0"/>
              <a:t>综合考虑不同的观点和意见，采用合作的态度和开放式对话引导各方达成共识和承诺。 </a:t>
            </a:r>
          </a:p>
        </p:txBody>
      </p:sp>
    </p:spTree>
    <p:extLst>
      <p:ext uri="{BB962C8B-B14F-4D97-AF65-F5344CB8AC3E}">
        <p14:creationId xmlns:p14="http://schemas.microsoft.com/office/powerpoint/2010/main" val="3245752734"/>
      </p:ext>
    </p:extLst>
  </p:cSld>
  <p:clrMapOvr>
    <a:masterClrMapping/>
  </p:clrMapOvr>
  <p:transition>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105</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ea typeface="微软雅黑"/>
              </a:rPr>
              <a:t>9.4.</a:t>
            </a:r>
            <a:r>
              <a:rPr lang="zh-CN" altLang="en-US" sz="2400" b="1" dirty="0">
                <a:solidFill>
                  <a:srgbClr val="C00000"/>
                </a:solidFill>
                <a:ea typeface="微软雅黑"/>
              </a:rPr>
              <a:t>冲突</a:t>
            </a:r>
            <a:endParaRPr lang="zh-CN" altLang="en-US" sz="2400" b="1" dirty="0">
              <a:solidFill>
                <a:srgbClr val="C00000"/>
              </a:solidFill>
              <a:latin typeface="Verdana"/>
              <a:ea typeface="微软雅黑"/>
            </a:endParaRP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Line 3">
            <a:extLst>
              <a:ext uri="{FF2B5EF4-FFF2-40B4-BE49-F238E27FC236}">
                <a16:creationId xmlns:a16="http://schemas.microsoft.com/office/drawing/2014/main" id="{24654E17-4241-424A-815C-4FCDBBEBCB08}"/>
              </a:ext>
            </a:extLst>
          </p:cNvPr>
          <p:cNvSpPr>
            <a:spLocks noChangeShapeType="1"/>
          </p:cNvSpPr>
          <p:nvPr/>
        </p:nvSpPr>
        <p:spPr bwMode="blackWhite">
          <a:xfrm>
            <a:off x="4439980" y="1778000"/>
            <a:ext cx="1357313" cy="2427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3" name="Line 4">
            <a:extLst>
              <a:ext uri="{FF2B5EF4-FFF2-40B4-BE49-F238E27FC236}">
                <a16:creationId xmlns:a16="http://schemas.microsoft.com/office/drawing/2014/main" id="{D36AAD13-F49C-4E93-B455-B882D9706236}"/>
              </a:ext>
            </a:extLst>
          </p:cNvPr>
          <p:cNvSpPr>
            <a:spLocks noChangeShapeType="1"/>
          </p:cNvSpPr>
          <p:nvPr/>
        </p:nvSpPr>
        <p:spPr bwMode="blackWhite">
          <a:xfrm flipH="1">
            <a:off x="3055680" y="1778000"/>
            <a:ext cx="1357313" cy="2427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4" name="Line 5">
            <a:extLst>
              <a:ext uri="{FF2B5EF4-FFF2-40B4-BE49-F238E27FC236}">
                <a16:creationId xmlns:a16="http://schemas.microsoft.com/office/drawing/2014/main" id="{C7832DFC-B455-4C7D-B6FC-9F5F25C66B82}"/>
              </a:ext>
            </a:extLst>
          </p:cNvPr>
          <p:cNvSpPr>
            <a:spLocks noChangeShapeType="1"/>
          </p:cNvSpPr>
          <p:nvPr/>
        </p:nvSpPr>
        <p:spPr bwMode="blackWhite">
          <a:xfrm>
            <a:off x="3042980" y="2667000"/>
            <a:ext cx="1357313" cy="2427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5" name="Line 6">
            <a:extLst>
              <a:ext uri="{FF2B5EF4-FFF2-40B4-BE49-F238E27FC236}">
                <a16:creationId xmlns:a16="http://schemas.microsoft.com/office/drawing/2014/main" id="{6872C052-2605-4F5E-B1F5-193CC775B3DB}"/>
              </a:ext>
            </a:extLst>
          </p:cNvPr>
          <p:cNvSpPr>
            <a:spLocks noChangeShapeType="1"/>
          </p:cNvSpPr>
          <p:nvPr/>
        </p:nvSpPr>
        <p:spPr bwMode="blackWhite">
          <a:xfrm flipH="1">
            <a:off x="4465380" y="2667000"/>
            <a:ext cx="1357313" cy="2427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6" name="Line 7">
            <a:extLst>
              <a:ext uri="{FF2B5EF4-FFF2-40B4-BE49-F238E27FC236}">
                <a16:creationId xmlns:a16="http://schemas.microsoft.com/office/drawing/2014/main" id="{AB909379-7AFF-437F-AC1F-C96DCAC2A7F6}"/>
              </a:ext>
            </a:extLst>
          </p:cNvPr>
          <p:cNvSpPr>
            <a:spLocks noChangeShapeType="1"/>
          </p:cNvSpPr>
          <p:nvPr/>
        </p:nvSpPr>
        <p:spPr bwMode="blackWhite">
          <a:xfrm>
            <a:off x="5846505" y="2633663"/>
            <a:ext cx="0" cy="13620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7" name="Line 8">
            <a:extLst>
              <a:ext uri="{FF2B5EF4-FFF2-40B4-BE49-F238E27FC236}">
                <a16:creationId xmlns:a16="http://schemas.microsoft.com/office/drawing/2014/main" id="{61630AF9-0282-47DC-97B7-583BD956CB13}"/>
              </a:ext>
            </a:extLst>
          </p:cNvPr>
          <p:cNvSpPr>
            <a:spLocks noChangeShapeType="1"/>
          </p:cNvSpPr>
          <p:nvPr/>
        </p:nvSpPr>
        <p:spPr bwMode="blackWhite">
          <a:xfrm>
            <a:off x="3008055" y="2633663"/>
            <a:ext cx="0" cy="13620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8" name="Line 9">
            <a:extLst>
              <a:ext uri="{FF2B5EF4-FFF2-40B4-BE49-F238E27FC236}">
                <a16:creationId xmlns:a16="http://schemas.microsoft.com/office/drawing/2014/main" id="{AAFE2034-4317-4B8C-8BC1-700974629DB0}"/>
              </a:ext>
            </a:extLst>
          </p:cNvPr>
          <p:cNvSpPr>
            <a:spLocks noChangeShapeType="1"/>
          </p:cNvSpPr>
          <p:nvPr/>
        </p:nvSpPr>
        <p:spPr bwMode="blackWhite">
          <a:xfrm rot="16200000" flipH="1" flipV="1">
            <a:off x="3303330" y="1500188"/>
            <a:ext cx="847725" cy="13620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19" name="Line 10">
            <a:extLst>
              <a:ext uri="{FF2B5EF4-FFF2-40B4-BE49-F238E27FC236}">
                <a16:creationId xmlns:a16="http://schemas.microsoft.com/office/drawing/2014/main" id="{3B378DEB-88BA-4A71-A3F9-AE6062E0369B}"/>
              </a:ext>
            </a:extLst>
          </p:cNvPr>
          <p:cNvSpPr>
            <a:spLocks noChangeShapeType="1"/>
          </p:cNvSpPr>
          <p:nvPr/>
        </p:nvSpPr>
        <p:spPr bwMode="blackWhite">
          <a:xfrm rot="5400000" flipV="1">
            <a:off x="4693980" y="1500188"/>
            <a:ext cx="847725" cy="13620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0" name="Line 11">
            <a:extLst>
              <a:ext uri="{FF2B5EF4-FFF2-40B4-BE49-F238E27FC236}">
                <a16:creationId xmlns:a16="http://schemas.microsoft.com/office/drawing/2014/main" id="{C9F37038-AD3C-4E5F-9E38-25D08330DEB4}"/>
              </a:ext>
            </a:extLst>
          </p:cNvPr>
          <p:cNvSpPr>
            <a:spLocks noChangeShapeType="1"/>
          </p:cNvSpPr>
          <p:nvPr/>
        </p:nvSpPr>
        <p:spPr bwMode="blackWhite">
          <a:xfrm rot="5400000" flipH="1">
            <a:off x="3303330" y="4024313"/>
            <a:ext cx="847725" cy="13620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1" name="Line 12">
            <a:extLst>
              <a:ext uri="{FF2B5EF4-FFF2-40B4-BE49-F238E27FC236}">
                <a16:creationId xmlns:a16="http://schemas.microsoft.com/office/drawing/2014/main" id="{BCCA89DE-F57F-4971-BB2F-1B3C15400687}"/>
              </a:ext>
            </a:extLst>
          </p:cNvPr>
          <p:cNvSpPr>
            <a:spLocks noChangeShapeType="1"/>
          </p:cNvSpPr>
          <p:nvPr/>
        </p:nvSpPr>
        <p:spPr bwMode="blackWhite">
          <a:xfrm rot="16200000">
            <a:off x="4693980" y="4024313"/>
            <a:ext cx="847725" cy="13620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2" name="Line 13">
            <a:extLst>
              <a:ext uri="{FF2B5EF4-FFF2-40B4-BE49-F238E27FC236}">
                <a16:creationId xmlns:a16="http://schemas.microsoft.com/office/drawing/2014/main" id="{D93AE981-360C-49A0-99BA-7BD836BD371D}"/>
              </a:ext>
            </a:extLst>
          </p:cNvPr>
          <p:cNvSpPr>
            <a:spLocks noChangeShapeType="1"/>
          </p:cNvSpPr>
          <p:nvPr/>
        </p:nvSpPr>
        <p:spPr bwMode="blackWhite">
          <a:xfrm rot="16200000">
            <a:off x="3608130" y="2062163"/>
            <a:ext cx="1647825" cy="27527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3" name="Line 14">
            <a:extLst>
              <a:ext uri="{FF2B5EF4-FFF2-40B4-BE49-F238E27FC236}">
                <a16:creationId xmlns:a16="http://schemas.microsoft.com/office/drawing/2014/main" id="{6ECBF4C2-552B-40A4-9AFE-7E1E52FCE521}"/>
              </a:ext>
            </a:extLst>
          </p:cNvPr>
          <p:cNvSpPr>
            <a:spLocks noChangeShapeType="1"/>
          </p:cNvSpPr>
          <p:nvPr/>
        </p:nvSpPr>
        <p:spPr bwMode="blackWhite">
          <a:xfrm rot="5400000" flipH="1">
            <a:off x="3593843" y="2028825"/>
            <a:ext cx="1657350" cy="282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4" name="Line 15">
            <a:extLst>
              <a:ext uri="{FF2B5EF4-FFF2-40B4-BE49-F238E27FC236}">
                <a16:creationId xmlns:a16="http://schemas.microsoft.com/office/drawing/2014/main" id="{8A2F1CF6-FBDA-4676-B47C-735BDA3DC369}"/>
              </a:ext>
            </a:extLst>
          </p:cNvPr>
          <p:cNvSpPr>
            <a:spLocks noChangeShapeType="1"/>
          </p:cNvSpPr>
          <p:nvPr/>
        </p:nvSpPr>
        <p:spPr bwMode="blackWhite">
          <a:xfrm>
            <a:off x="4436805" y="2195513"/>
            <a:ext cx="0" cy="27241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5" name="Oval 16">
            <a:extLst>
              <a:ext uri="{FF2B5EF4-FFF2-40B4-BE49-F238E27FC236}">
                <a16:creationId xmlns:a16="http://schemas.microsoft.com/office/drawing/2014/main" id="{DD108261-02C7-4D44-A66B-978735F3357A}"/>
              </a:ext>
            </a:extLst>
          </p:cNvPr>
          <p:cNvSpPr>
            <a:spLocks noChangeArrowheads="1"/>
          </p:cNvSpPr>
          <p:nvPr/>
        </p:nvSpPr>
        <p:spPr bwMode="blackWhite">
          <a:xfrm>
            <a:off x="2417505" y="2011363"/>
            <a:ext cx="1238250" cy="1238250"/>
          </a:xfrm>
          <a:prstGeom prst="ellipse">
            <a:avLst/>
          </a:prstGeom>
          <a:gradFill rotWithShape="0">
            <a:gsLst>
              <a:gs pos="0">
                <a:srgbClr val="0066FF"/>
              </a:gs>
              <a:gs pos="100000">
                <a:srgbClr val="0066FF">
                  <a:gamma/>
                  <a:shade val="0"/>
                  <a:invGamma/>
                </a:srgbClr>
              </a:gs>
            </a:gsLst>
            <a:path path="rect">
              <a:fillToRect r="100000" b="10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95350">
              <a:defRPr>
                <a:solidFill>
                  <a:schemeClr val="tx1"/>
                </a:solidFill>
                <a:latin typeface="Arial" panose="020B0604020202020204" pitchFamily="34" charset="0"/>
                <a:ea typeface="宋体" panose="02010600030101010101" pitchFamily="2" charset="-122"/>
              </a:defRPr>
            </a:lvl1pPr>
            <a:lvl2pPr marL="152400" indent="-150813" defTabSz="895350">
              <a:defRPr>
                <a:solidFill>
                  <a:schemeClr val="tx1"/>
                </a:solidFill>
                <a:latin typeface="Arial" panose="020B0604020202020204" pitchFamily="34" charset="0"/>
                <a:ea typeface="宋体" panose="02010600030101010101" pitchFamily="2" charset="-122"/>
              </a:defRPr>
            </a:lvl2pPr>
            <a:lvl3pPr marL="342900" indent="-171450" defTabSz="895350">
              <a:defRPr>
                <a:solidFill>
                  <a:schemeClr val="tx1"/>
                </a:solidFill>
                <a:latin typeface="Arial" panose="020B0604020202020204" pitchFamily="34" charset="0"/>
                <a:ea typeface="宋体" panose="02010600030101010101" pitchFamily="2" charset="-122"/>
              </a:defRPr>
            </a:lvl3pPr>
            <a:lvl4pPr marL="500063" indent="-155575" defTabSz="895350">
              <a:defRPr>
                <a:solidFill>
                  <a:schemeClr val="tx1"/>
                </a:solidFill>
                <a:latin typeface="Arial" panose="020B0604020202020204" pitchFamily="34" charset="0"/>
                <a:ea typeface="宋体" panose="02010600030101010101" pitchFamily="2" charset="-122"/>
              </a:defRPr>
            </a:lvl4pPr>
            <a:lvl5pPr marL="685800" indent="-161925" defTabSz="895350">
              <a:defRPr>
                <a:solidFill>
                  <a:schemeClr val="tx1"/>
                </a:solidFill>
                <a:latin typeface="Arial" panose="020B0604020202020204" pitchFamily="34" charset="0"/>
                <a:ea typeface="宋体" panose="02010600030101010101" pitchFamily="2" charset="-122"/>
              </a:defRPr>
            </a:lvl5pPr>
            <a:lvl6pPr marL="11430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16002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0574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25146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buSzPct val="75000"/>
            </a:pPr>
            <a:r>
              <a:rPr lang="zh-CN" altLang="en-US" sz="1600" b="1">
                <a:solidFill>
                  <a:schemeClr val="bg1"/>
                </a:solidFill>
              </a:rPr>
              <a:t>行政程序</a:t>
            </a:r>
          </a:p>
        </p:txBody>
      </p:sp>
      <p:sp>
        <p:nvSpPr>
          <p:cNvPr id="26" name="Oval 17">
            <a:extLst>
              <a:ext uri="{FF2B5EF4-FFF2-40B4-BE49-F238E27FC236}">
                <a16:creationId xmlns:a16="http://schemas.microsoft.com/office/drawing/2014/main" id="{7E035B53-B89C-46E7-A8FE-AD3F7B8BF43E}"/>
              </a:ext>
            </a:extLst>
          </p:cNvPr>
          <p:cNvSpPr>
            <a:spLocks noChangeArrowheads="1"/>
          </p:cNvSpPr>
          <p:nvPr/>
        </p:nvSpPr>
        <p:spPr bwMode="blackWhite">
          <a:xfrm>
            <a:off x="5227380" y="2011363"/>
            <a:ext cx="1238250" cy="1238250"/>
          </a:xfrm>
          <a:prstGeom prst="ellipse">
            <a:avLst/>
          </a:prstGeom>
          <a:gradFill rotWithShape="0">
            <a:gsLst>
              <a:gs pos="0">
                <a:srgbClr val="0066FF"/>
              </a:gs>
              <a:gs pos="100000">
                <a:srgbClr val="0066FF">
                  <a:gamma/>
                  <a:shade val="0"/>
                  <a:invGamma/>
                </a:srgbClr>
              </a:gs>
            </a:gsLst>
            <a:path path="rect">
              <a:fillToRect r="100000" b="10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95350">
              <a:defRPr>
                <a:solidFill>
                  <a:schemeClr val="tx1"/>
                </a:solidFill>
                <a:latin typeface="Arial" panose="020B0604020202020204" pitchFamily="34" charset="0"/>
                <a:ea typeface="宋体" panose="02010600030101010101" pitchFamily="2" charset="-122"/>
              </a:defRPr>
            </a:lvl1pPr>
            <a:lvl2pPr marL="152400" indent="-150813" defTabSz="895350">
              <a:defRPr>
                <a:solidFill>
                  <a:schemeClr val="tx1"/>
                </a:solidFill>
                <a:latin typeface="Arial" panose="020B0604020202020204" pitchFamily="34" charset="0"/>
                <a:ea typeface="宋体" panose="02010600030101010101" pitchFamily="2" charset="-122"/>
              </a:defRPr>
            </a:lvl2pPr>
            <a:lvl3pPr marL="342900" indent="-171450" defTabSz="895350">
              <a:defRPr>
                <a:solidFill>
                  <a:schemeClr val="tx1"/>
                </a:solidFill>
                <a:latin typeface="Arial" panose="020B0604020202020204" pitchFamily="34" charset="0"/>
                <a:ea typeface="宋体" panose="02010600030101010101" pitchFamily="2" charset="-122"/>
              </a:defRPr>
            </a:lvl3pPr>
            <a:lvl4pPr marL="500063" indent="-155575" defTabSz="895350">
              <a:defRPr>
                <a:solidFill>
                  <a:schemeClr val="tx1"/>
                </a:solidFill>
                <a:latin typeface="Arial" panose="020B0604020202020204" pitchFamily="34" charset="0"/>
                <a:ea typeface="宋体" panose="02010600030101010101" pitchFamily="2" charset="-122"/>
              </a:defRPr>
            </a:lvl4pPr>
            <a:lvl5pPr marL="685800" indent="-161925" defTabSz="895350">
              <a:defRPr>
                <a:solidFill>
                  <a:schemeClr val="tx1"/>
                </a:solidFill>
                <a:latin typeface="Arial" panose="020B0604020202020204" pitchFamily="34" charset="0"/>
                <a:ea typeface="宋体" panose="02010600030101010101" pitchFamily="2" charset="-122"/>
              </a:defRPr>
            </a:lvl5pPr>
            <a:lvl6pPr marL="11430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16002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0574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25146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buSzPct val="75000"/>
            </a:pPr>
            <a:r>
              <a:rPr lang="zh-CN" altLang="en-US" sz="1600" b="1">
                <a:solidFill>
                  <a:schemeClr val="bg1"/>
                </a:solidFill>
              </a:rPr>
              <a:t>资源</a:t>
            </a:r>
          </a:p>
        </p:txBody>
      </p:sp>
      <p:sp>
        <p:nvSpPr>
          <p:cNvPr id="27" name="Oval 18">
            <a:extLst>
              <a:ext uri="{FF2B5EF4-FFF2-40B4-BE49-F238E27FC236}">
                <a16:creationId xmlns:a16="http://schemas.microsoft.com/office/drawing/2014/main" id="{8B9CE819-45F6-4EBF-9CCC-3697CF0B5272}"/>
              </a:ext>
            </a:extLst>
          </p:cNvPr>
          <p:cNvSpPr>
            <a:spLocks noChangeArrowheads="1"/>
          </p:cNvSpPr>
          <p:nvPr/>
        </p:nvSpPr>
        <p:spPr bwMode="blackWhite">
          <a:xfrm>
            <a:off x="5227380" y="3652838"/>
            <a:ext cx="1238250" cy="1238250"/>
          </a:xfrm>
          <a:prstGeom prst="ellipse">
            <a:avLst/>
          </a:prstGeom>
          <a:gradFill rotWithShape="0">
            <a:gsLst>
              <a:gs pos="0">
                <a:srgbClr val="0066FF"/>
              </a:gs>
              <a:gs pos="100000">
                <a:srgbClr val="0066FF">
                  <a:gamma/>
                  <a:shade val="0"/>
                  <a:invGamma/>
                </a:srgbClr>
              </a:gs>
            </a:gsLst>
            <a:path path="rect">
              <a:fillToRect r="100000" b="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95350">
              <a:defRPr>
                <a:solidFill>
                  <a:schemeClr val="tx1"/>
                </a:solidFill>
                <a:latin typeface="Arial" panose="020B0604020202020204" pitchFamily="34" charset="0"/>
                <a:ea typeface="宋体" panose="02010600030101010101" pitchFamily="2" charset="-122"/>
              </a:defRPr>
            </a:lvl1pPr>
            <a:lvl2pPr marL="152400" indent="-150813" defTabSz="895350">
              <a:defRPr>
                <a:solidFill>
                  <a:schemeClr val="tx1"/>
                </a:solidFill>
                <a:latin typeface="Arial" panose="020B0604020202020204" pitchFamily="34" charset="0"/>
                <a:ea typeface="宋体" panose="02010600030101010101" pitchFamily="2" charset="-122"/>
              </a:defRPr>
            </a:lvl2pPr>
            <a:lvl3pPr marL="342900" indent="-171450" defTabSz="895350">
              <a:defRPr>
                <a:solidFill>
                  <a:schemeClr val="tx1"/>
                </a:solidFill>
                <a:latin typeface="Arial" panose="020B0604020202020204" pitchFamily="34" charset="0"/>
                <a:ea typeface="宋体" panose="02010600030101010101" pitchFamily="2" charset="-122"/>
              </a:defRPr>
            </a:lvl3pPr>
            <a:lvl4pPr marL="500063" indent="-155575" defTabSz="895350">
              <a:defRPr>
                <a:solidFill>
                  <a:schemeClr val="tx1"/>
                </a:solidFill>
                <a:latin typeface="Arial" panose="020B0604020202020204" pitchFamily="34" charset="0"/>
                <a:ea typeface="宋体" panose="02010600030101010101" pitchFamily="2" charset="-122"/>
              </a:defRPr>
            </a:lvl4pPr>
            <a:lvl5pPr marL="685800" indent="-161925" defTabSz="895350">
              <a:defRPr>
                <a:solidFill>
                  <a:schemeClr val="tx1"/>
                </a:solidFill>
                <a:latin typeface="Arial" panose="020B0604020202020204" pitchFamily="34" charset="0"/>
                <a:ea typeface="宋体" panose="02010600030101010101" pitchFamily="2" charset="-122"/>
              </a:defRPr>
            </a:lvl5pPr>
            <a:lvl6pPr marL="11430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16002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0574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25146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buSzPct val="75000"/>
            </a:pPr>
            <a:r>
              <a:rPr lang="zh-CN" altLang="en-US" sz="1600" b="1" dirty="0">
                <a:solidFill>
                  <a:schemeClr val="bg1"/>
                </a:solidFill>
              </a:rPr>
              <a:t>进度安排</a:t>
            </a:r>
          </a:p>
        </p:txBody>
      </p:sp>
      <p:sp>
        <p:nvSpPr>
          <p:cNvPr id="28" name="Oval 19">
            <a:extLst>
              <a:ext uri="{FF2B5EF4-FFF2-40B4-BE49-F238E27FC236}">
                <a16:creationId xmlns:a16="http://schemas.microsoft.com/office/drawing/2014/main" id="{522E6FFE-0C63-4D6F-B389-A9B12F7DC42A}"/>
              </a:ext>
            </a:extLst>
          </p:cNvPr>
          <p:cNvSpPr>
            <a:spLocks noChangeArrowheads="1"/>
          </p:cNvSpPr>
          <p:nvPr/>
        </p:nvSpPr>
        <p:spPr bwMode="blackWhite">
          <a:xfrm>
            <a:off x="2431793" y="3652838"/>
            <a:ext cx="1238250" cy="1238250"/>
          </a:xfrm>
          <a:prstGeom prst="ellipse">
            <a:avLst/>
          </a:prstGeom>
          <a:gradFill rotWithShape="0">
            <a:gsLst>
              <a:gs pos="0">
                <a:srgbClr val="0066FF"/>
              </a:gs>
              <a:gs pos="100000">
                <a:srgbClr val="0066FF">
                  <a:gamma/>
                  <a:shade val="0"/>
                  <a:invGamma/>
                </a:srgbClr>
              </a:gs>
            </a:gsLst>
            <a:path path="rect">
              <a:fillToRect r="100000" b="10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95350">
              <a:defRPr>
                <a:solidFill>
                  <a:schemeClr val="tx1"/>
                </a:solidFill>
                <a:latin typeface="Arial" panose="020B0604020202020204" pitchFamily="34" charset="0"/>
                <a:ea typeface="宋体" panose="02010600030101010101" pitchFamily="2" charset="-122"/>
              </a:defRPr>
            </a:lvl1pPr>
            <a:lvl2pPr marL="152400" indent="-150813" defTabSz="895350">
              <a:defRPr>
                <a:solidFill>
                  <a:schemeClr val="tx1"/>
                </a:solidFill>
                <a:latin typeface="Arial" panose="020B0604020202020204" pitchFamily="34" charset="0"/>
                <a:ea typeface="宋体" panose="02010600030101010101" pitchFamily="2" charset="-122"/>
              </a:defRPr>
            </a:lvl2pPr>
            <a:lvl3pPr marL="342900" indent="-171450" defTabSz="895350">
              <a:defRPr>
                <a:solidFill>
                  <a:schemeClr val="tx1"/>
                </a:solidFill>
                <a:latin typeface="Arial" panose="020B0604020202020204" pitchFamily="34" charset="0"/>
                <a:ea typeface="宋体" panose="02010600030101010101" pitchFamily="2" charset="-122"/>
              </a:defRPr>
            </a:lvl3pPr>
            <a:lvl4pPr marL="500063" indent="-155575" defTabSz="895350">
              <a:defRPr>
                <a:solidFill>
                  <a:schemeClr val="tx1"/>
                </a:solidFill>
                <a:latin typeface="Arial" panose="020B0604020202020204" pitchFamily="34" charset="0"/>
                <a:ea typeface="宋体" panose="02010600030101010101" pitchFamily="2" charset="-122"/>
              </a:defRPr>
            </a:lvl4pPr>
            <a:lvl5pPr marL="685800" indent="-161925" defTabSz="895350">
              <a:defRPr>
                <a:solidFill>
                  <a:schemeClr val="tx1"/>
                </a:solidFill>
                <a:latin typeface="Arial" panose="020B0604020202020204" pitchFamily="34" charset="0"/>
                <a:ea typeface="宋体" panose="02010600030101010101" pitchFamily="2" charset="-122"/>
              </a:defRPr>
            </a:lvl5pPr>
            <a:lvl6pPr marL="11430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16002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0574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25146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buSzPct val="75000"/>
            </a:pPr>
            <a:r>
              <a:rPr lang="zh-CN" altLang="en-US" sz="1600" b="1">
                <a:solidFill>
                  <a:schemeClr val="bg1"/>
                </a:solidFill>
              </a:rPr>
              <a:t>技术意见</a:t>
            </a:r>
          </a:p>
        </p:txBody>
      </p:sp>
      <p:sp>
        <p:nvSpPr>
          <p:cNvPr id="29" name="Oval 20">
            <a:extLst>
              <a:ext uri="{FF2B5EF4-FFF2-40B4-BE49-F238E27FC236}">
                <a16:creationId xmlns:a16="http://schemas.microsoft.com/office/drawing/2014/main" id="{49BC1931-3374-4652-A6F7-C7411142F609}"/>
              </a:ext>
            </a:extLst>
          </p:cNvPr>
          <p:cNvSpPr>
            <a:spLocks noChangeArrowheads="1"/>
          </p:cNvSpPr>
          <p:nvPr/>
        </p:nvSpPr>
        <p:spPr bwMode="blackWhite">
          <a:xfrm>
            <a:off x="3822443" y="2809875"/>
            <a:ext cx="1238250" cy="1238250"/>
          </a:xfrm>
          <a:prstGeom prst="ellipse">
            <a:avLst/>
          </a:prstGeom>
          <a:gradFill rotWithShape="0">
            <a:gsLst>
              <a:gs pos="0">
                <a:srgbClr val="0066FF"/>
              </a:gs>
              <a:gs pos="100000">
                <a:srgbClr val="0066FF">
                  <a:gamma/>
                  <a:shade val="0"/>
                  <a:invGamma/>
                </a:srgbClr>
              </a:gs>
            </a:gsLst>
            <a:path path="rect">
              <a:fillToRect r="100000" b="10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95350">
              <a:defRPr>
                <a:solidFill>
                  <a:schemeClr val="tx1"/>
                </a:solidFill>
                <a:latin typeface="Arial" panose="020B0604020202020204" pitchFamily="34" charset="0"/>
                <a:ea typeface="宋体" panose="02010600030101010101" pitchFamily="2" charset="-122"/>
              </a:defRPr>
            </a:lvl1pPr>
            <a:lvl2pPr marL="152400" indent="-150813" defTabSz="895350">
              <a:defRPr>
                <a:solidFill>
                  <a:schemeClr val="tx1"/>
                </a:solidFill>
                <a:latin typeface="Arial" panose="020B0604020202020204" pitchFamily="34" charset="0"/>
                <a:ea typeface="宋体" panose="02010600030101010101" pitchFamily="2" charset="-122"/>
              </a:defRPr>
            </a:lvl2pPr>
            <a:lvl3pPr marL="342900" indent="-171450" defTabSz="895350">
              <a:defRPr>
                <a:solidFill>
                  <a:schemeClr val="tx1"/>
                </a:solidFill>
                <a:latin typeface="Arial" panose="020B0604020202020204" pitchFamily="34" charset="0"/>
                <a:ea typeface="宋体" panose="02010600030101010101" pitchFamily="2" charset="-122"/>
              </a:defRPr>
            </a:lvl3pPr>
            <a:lvl4pPr marL="500063" indent="-155575" defTabSz="895350">
              <a:defRPr>
                <a:solidFill>
                  <a:schemeClr val="tx1"/>
                </a:solidFill>
                <a:latin typeface="Arial" panose="020B0604020202020204" pitchFamily="34" charset="0"/>
                <a:ea typeface="宋体" panose="02010600030101010101" pitchFamily="2" charset="-122"/>
              </a:defRPr>
            </a:lvl4pPr>
            <a:lvl5pPr marL="685800" indent="-161925" defTabSz="895350">
              <a:defRPr>
                <a:solidFill>
                  <a:schemeClr val="tx1"/>
                </a:solidFill>
                <a:latin typeface="Arial" panose="020B0604020202020204" pitchFamily="34" charset="0"/>
                <a:ea typeface="宋体" panose="02010600030101010101" pitchFamily="2" charset="-122"/>
              </a:defRPr>
            </a:lvl5pPr>
            <a:lvl6pPr marL="11430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16002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0574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25146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buSzPct val="75000"/>
            </a:pPr>
            <a:r>
              <a:rPr lang="zh-CN" altLang="en-US" sz="1600" b="1">
                <a:solidFill>
                  <a:schemeClr val="bg1"/>
                </a:solidFill>
              </a:rPr>
              <a:t>个性</a:t>
            </a:r>
          </a:p>
        </p:txBody>
      </p:sp>
      <p:sp>
        <p:nvSpPr>
          <p:cNvPr id="30" name="Oval 21">
            <a:extLst>
              <a:ext uri="{FF2B5EF4-FFF2-40B4-BE49-F238E27FC236}">
                <a16:creationId xmlns:a16="http://schemas.microsoft.com/office/drawing/2014/main" id="{3B728A6B-6F0A-42B4-9C75-4A39390590DA}"/>
              </a:ext>
            </a:extLst>
          </p:cNvPr>
          <p:cNvSpPr>
            <a:spLocks noChangeArrowheads="1"/>
          </p:cNvSpPr>
          <p:nvPr/>
        </p:nvSpPr>
        <p:spPr bwMode="blackWhite">
          <a:xfrm>
            <a:off x="3822443" y="4522788"/>
            <a:ext cx="1238250" cy="1238250"/>
          </a:xfrm>
          <a:prstGeom prst="ellipse">
            <a:avLst/>
          </a:prstGeom>
          <a:gradFill rotWithShape="0">
            <a:gsLst>
              <a:gs pos="0">
                <a:srgbClr val="0066FF"/>
              </a:gs>
              <a:gs pos="100000">
                <a:srgbClr val="0066FF">
                  <a:gamma/>
                  <a:shade val="0"/>
                  <a:invGamma/>
                </a:srgbClr>
              </a:gs>
            </a:gsLst>
            <a:path path="rect">
              <a:fillToRect r="100000" b="10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95350">
              <a:defRPr>
                <a:solidFill>
                  <a:schemeClr val="tx1"/>
                </a:solidFill>
                <a:latin typeface="Arial" panose="020B0604020202020204" pitchFamily="34" charset="0"/>
                <a:ea typeface="宋体" panose="02010600030101010101" pitchFamily="2" charset="-122"/>
              </a:defRPr>
            </a:lvl1pPr>
            <a:lvl2pPr marL="152400" indent="-150813" defTabSz="895350">
              <a:defRPr>
                <a:solidFill>
                  <a:schemeClr val="tx1"/>
                </a:solidFill>
                <a:latin typeface="Arial" panose="020B0604020202020204" pitchFamily="34" charset="0"/>
                <a:ea typeface="宋体" panose="02010600030101010101" pitchFamily="2" charset="-122"/>
              </a:defRPr>
            </a:lvl2pPr>
            <a:lvl3pPr marL="342900" indent="-171450" defTabSz="895350">
              <a:defRPr>
                <a:solidFill>
                  <a:schemeClr val="tx1"/>
                </a:solidFill>
                <a:latin typeface="Arial" panose="020B0604020202020204" pitchFamily="34" charset="0"/>
                <a:ea typeface="宋体" panose="02010600030101010101" pitchFamily="2" charset="-122"/>
              </a:defRPr>
            </a:lvl3pPr>
            <a:lvl4pPr marL="500063" indent="-155575" defTabSz="895350">
              <a:defRPr>
                <a:solidFill>
                  <a:schemeClr val="tx1"/>
                </a:solidFill>
                <a:latin typeface="Arial" panose="020B0604020202020204" pitchFamily="34" charset="0"/>
                <a:ea typeface="宋体" panose="02010600030101010101" pitchFamily="2" charset="-122"/>
              </a:defRPr>
            </a:lvl4pPr>
            <a:lvl5pPr marL="685800" indent="-161925" defTabSz="895350">
              <a:defRPr>
                <a:solidFill>
                  <a:schemeClr val="tx1"/>
                </a:solidFill>
                <a:latin typeface="Arial" panose="020B0604020202020204" pitchFamily="34" charset="0"/>
                <a:ea typeface="宋体" panose="02010600030101010101" pitchFamily="2" charset="-122"/>
              </a:defRPr>
            </a:lvl5pPr>
            <a:lvl6pPr marL="11430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16002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0574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25146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buSzPct val="75000"/>
            </a:pPr>
            <a:r>
              <a:rPr lang="zh-CN" altLang="en-US" sz="1600" b="1">
                <a:solidFill>
                  <a:schemeClr val="bg1"/>
                </a:solidFill>
              </a:rPr>
              <a:t>个人工作风格</a:t>
            </a:r>
          </a:p>
        </p:txBody>
      </p:sp>
      <p:sp>
        <p:nvSpPr>
          <p:cNvPr id="31" name="Oval 22">
            <a:extLst>
              <a:ext uri="{FF2B5EF4-FFF2-40B4-BE49-F238E27FC236}">
                <a16:creationId xmlns:a16="http://schemas.microsoft.com/office/drawing/2014/main" id="{DF48F196-F9E2-4CE9-BB3F-1AA296A0D1F4}"/>
              </a:ext>
            </a:extLst>
          </p:cNvPr>
          <p:cNvSpPr>
            <a:spLocks noChangeArrowheads="1"/>
          </p:cNvSpPr>
          <p:nvPr/>
        </p:nvSpPr>
        <p:spPr bwMode="blackWhite">
          <a:xfrm>
            <a:off x="3822443" y="1143000"/>
            <a:ext cx="1238250" cy="1238250"/>
          </a:xfrm>
          <a:prstGeom prst="ellipse">
            <a:avLst/>
          </a:prstGeom>
          <a:gradFill rotWithShape="0">
            <a:gsLst>
              <a:gs pos="0">
                <a:srgbClr val="0066FF"/>
              </a:gs>
              <a:gs pos="100000">
                <a:srgbClr val="0066FF">
                  <a:gamma/>
                  <a:shade val="0"/>
                  <a:invGamma/>
                </a:srgbClr>
              </a:gs>
            </a:gsLst>
            <a:path path="rect">
              <a:fillToRect r="100000" b="10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95350">
              <a:defRPr>
                <a:solidFill>
                  <a:schemeClr val="tx1"/>
                </a:solidFill>
                <a:latin typeface="Arial" panose="020B0604020202020204" pitchFamily="34" charset="0"/>
                <a:ea typeface="宋体" panose="02010600030101010101" pitchFamily="2" charset="-122"/>
              </a:defRPr>
            </a:lvl1pPr>
            <a:lvl2pPr marL="152400" indent="-150813" defTabSz="895350">
              <a:defRPr>
                <a:solidFill>
                  <a:schemeClr val="tx1"/>
                </a:solidFill>
                <a:latin typeface="Arial" panose="020B0604020202020204" pitchFamily="34" charset="0"/>
                <a:ea typeface="宋体" panose="02010600030101010101" pitchFamily="2" charset="-122"/>
              </a:defRPr>
            </a:lvl2pPr>
            <a:lvl3pPr marL="342900" indent="-171450" defTabSz="895350">
              <a:defRPr>
                <a:solidFill>
                  <a:schemeClr val="tx1"/>
                </a:solidFill>
                <a:latin typeface="Arial" panose="020B0604020202020204" pitchFamily="34" charset="0"/>
                <a:ea typeface="宋体" panose="02010600030101010101" pitchFamily="2" charset="-122"/>
              </a:defRPr>
            </a:lvl3pPr>
            <a:lvl4pPr marL="500063" indent="-155575" defTabSz="895350">
              <a:defRPr>
                <a:solidFill>
                  <a:schemeClr val="tx1"/>
                </a:solidFill>
                <a:latin typeface="Arial" panose="020B0604020202020204" pitchFamily="34" charset="0"/>
                <a:ea typeface="宋体" panose="02010600030101010101" pitchFamily="2" charset="-122"/>
              </a:defRPr>
            </a:lvl4pPr>
            <a:lvl5pPr marL="685800" indent="-161925" defTabSz="895350">
              <a:defRPr>
                <a:solidFill>
                  <a:schemeClr val="tx1"/>
                </a:solidFill>
                <a:latin typeface="Arial" panose="020B0604020202020204" pitchFamily="34" charset="0"/>
                <a:ea typeface="宋体" panose="02010600030101010101" pitchFamily="2" charset="-122"/>
              </a:defRPr>
            </a:lvl5pPr>
            <a:lvl6pPr marL="11430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16002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0574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2514600" indent="-161925" defTabSz="89535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buSzPct val="75000"/>
            </a:pPr>
            <a:r>
              <a:rPr lang="zh-CN" altLang="en-US" sz="1600" b="1">
                <a:solidFill>
                  <a:schemeClr val="bg1"/>
                </a:solidFill>
              </a:rPr>
              <a:t>优先级</a:t>
            </a:r>
          </a:p>
        </p:txBody>
      </p:sp>
      <p:sp>
        <p:nvSpPr>
          <p:cNvPr id="32" name="Line 23">
            <a:extLst>
              <a:ext uri="{FF2B5EF4-FFF2-40B4-BE49-F238E27FC236}">
                <a16:creationId xmlns:a16="http://schemas.microsoft.com/office/drawing/2014/main" id="{91537DE2-3CA8-4F7A-BB5F-2276407DDFF6}"/>
              </a:ext>
            </a:extLst>
          </p:cNvPr>
          <p:cNvSpPr>
            <a:spLocks noChangeShapeType="1"/>
          </p:cNvSpPr>
          <p:nvPr/>
        </p:nvSpPr>
        <p:spPr bwMode="blackWhite">
          <a:xfrm rot="16200000">
            <a:off x="4446330" y="3490913"/>
            <a:ext cx="0" cy="15621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33" name="Rectangle 24">
            <a:extLst>
              <a:ext uri="{FF2B5EF4-FFF2-40B4-BE49-F238E27FC236}">
                <a16:creationId xmlns:a16="http://schemas.microsoft.com/office/drawing/2014/main" id="{1415BB89-A100-4807-ACE9-B8E866D50459}"/>
              </a:ext>
            </a:extLst>
          </p:cNvPr>
          <p:cNvSpPr>
            <a:spLocks noChangeArrowheads="1"/>
          </p:cNvSpPr>
          <p:nvPr/>
        </p:nvSpPr>
        <p:spPr bwMode="auto">
          <a:xfrm>
            <a:off x="6532305" y="1219200"/>
            <a:ext cx="1905000" cy="304800"/>
          </a:xfrm>
          <a:prstGeom prst="rect">
            <a:avLst/>
          </a:prstGeom>
          <a:solidFill>
            <a:srgbClr val="EAEAEA"/>
          </a:solidFill>
          <a:ln w="9525" algn="ctr">
            <a:solidFill>
              <a:srgbClr val="000000"/>
            </a:solidFill>
            <a:miter lim="800000"/>
            <a:headEnd/>
            <a:tailEnd/>
          </a:ln>
          <a:effectLst>
            <a:outerShdw dist="107763" dir="2700000" algn="ctr" rotWithShape="0">
              <a:srgbClr val="808080"/>
            </a:outerShdw>
          </a:effectLst>
        </p:spPr>
        <p:txBody>
          <a:bodyPr/>
          <a:lstStyle/>
          <a:p>
            <a:pPr algn="ctr"/>
            <a:r>
              <a:rPr lang="zh-CN" altLang="en-US" sz="1600" b="1">
                <a:solidFill>
                  <a:schemeClr val="tx1"/>
                </a:solidFill>
              </a:rPr>
              <a:t>项目前期</a:t>
            </a:r>
          </a:p>
        </p:txBody>
      </p:sp>
      <p:sp>
        <p:nvSpPr>
          <p:cNvPr id="34" name="Line 25">
            <a:extLst>
              <a:ext uri="{FF2B5EF4-FFF2-40B4-BE49-F238E27FC236}">
                <a16:creationId xmlns:a16="http://schemas.microsoft.com/office/drawing/2014/main" id="{BF6E6045-46C3-4349-9E59-A7856E4AA3AD}"/>
              </a:ext>
            </a:extLst>
          </p:cNvPr>
          <p:cNvSpPr>
            <a:spLocks noChangeShapeType="1"/>
          </p:cNvSpPr>
          <p:nvPr/>
        </p:nvSpPr>
        <p:spPr bwMode="auto">
          <a:xfrm flipH="1">
            <a:off x="5008305" y="1447800"/>
            <a:ext cx="15240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5" name="Line 26">
            <a:extLst>
              <a:ext uri="{FF2B5EF4-FFF2-40B4-BE49-F238E27FC236}">
                <a16:creationId xmlns:a16="http://schemas.microsoft.com/office/drawing/2014/main" id="{BEA3720F-5D7E-4B49-B97D-F0644901EB40}"/>
              </a:ext>
            </a:extLst>
          </p:cNvPr>
          <p:cNvSpPr>
            <a:spLocks noChangeShapeType="1"/>
          </p:cNvSpPr>
          <p:nvPr/>
        </p:nvSpPr>
        <p:spPr bwMode="auto">
          <a:xfrm flipH="1">
            <a:off x="6379905" y="1600200"/>
            <a:ext cx="533400" cy="609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2" name="Rectangle 27">
            <a:extLst>
              <a:ext uri="{FF2B5EF4-FFF2-40B4-BE49-F238E27FC236}">
                <a16:creationId xmlns:a16="http://schemas.microsoft.com/office/drawing/2014/main" id="{E882E12D-A12D-4815-AFB5-A0C70FB826C1}"/>
              </a:ext>
            </a:extLst>
          </p:cNvPr>
          <p:cNvSpPr>
            <a:spLocks noChangeArrowheads="1"/>
          </p:cNvSpPr>
          <p:nvPr/>
        </p:nvSpPr>
        <p:spPr bwMode="auto">
          <a:xfrm>
            <a:off x="6684705" y="5181600"/>
            <a:ext cx="1905000" cy="304800"/>
          </a:xfrm>
          <a:prstGeom prst="rect">
            <a:avLst/>
          </a:prstGeom>
          <a:solidFill>
            <a:srgbClr val="EAEAEA"/>
          </a:solidFill>
          <a:ln w="9525" algn="ctr">
            <a:solidFill>
              <a:srgbClr val="000000"/>
            </a:solidFill>
            <a:miter lim="800000"/>
            <a:headEnd/>
            <a:tailEnd/>
          </a:ln>
          <a:effectLst>
            <a:outerShdw dist="107763" dir="2700000" algn="ctr" rotWithShape="0">
              <a:srgbClr val="808080"/>
            </a:outerShdw>
          </a:effectLst>
        </p:spPr>
        <p:txBody>
          <a:bodyPr/>
          <a:lstStyle/>
          <a:p>
            <a:pPr algn="ctr"/>
            <a:r>
              <a:rPr lang="zh-CN" altLang="en-US" sz="1600" b="1">
                <a:solidFill>
                  <a:schemeClr val="tx1"/>
                </a:solidFill>
              </a:rPr>
              <a:t>项目后期</a:t>
            </a:r>
          </a:p>
        </p:txBody>
      </p:sp>
      <p:sp>
        <p:nvSpPr>
          <p:cNvPr id="43" name="Line 28">
            <a:extLst>
              <a:ext uri="{FF2B5EF4-FFF2-40B4-BE49-F238E27FC236}">
                <a16:creationId xmlns:a16="http://schemas.microsoft.com/office/drawing/2014/main" id="{61E10190-3746-402C-8F8B-C0649ED27F8E}"/>
              </a:ext>
            </a:extLst>
          </p:cNvPr>
          <p:cNvSpPr>
            <a:spLocks noChangeShapeType="1"/>
          </p:cNvSpPr>
          <p:nvPr/>
        </p:nvSpPr>
        <p:spPr bwMode="auto">
          <a:xfrm flipH="1" flipV="1">
            <a:off x="6379905" y="4572000"/>
            <a:ext cx="685800" cy="609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4" name="Rectangle 29">
            <a:extLst>
              <a:ext uri="{FF2B5EF4-FFF2-40B4-BE49-F238E27FC236}">
                <a16:creationId xmlns:a16="http://schemas.microsoft.com/office/drawing/2014/main" id="{ED07DF7A-4DF7-46A7-8084-78DF9674D622}"/>
              </a:ext>
            </a:extLst>
          </p:cNvPr>
          <p:cNvSpPr>
            <a:spLocks noChangeArrowheads="1"/>
          </p:cNvSpPr>
          <p:nvPr/>
        </p:nvSpPr>
        <p:spPr bwMode="auto">
          <a:xfrm>
            <a:off x="283905" y="4724400"/>
            <a:ext cx="1905000" cy="304800"/>
          </a:xfrm>
          <a:prstGeom prst="rect">
            <a:avLst/>
          </a:prstGeom>
          <a:solidFill>
            <a:srgbClr val="EAEAEA"/>
          </a:solidFill>
          <a:ln w="9525" algn="ctr">
            <a:solidFill>
              <a:srgbClr val="000000"/>
            </a:solidFill>
            <a:miter lim="800000"/>
            <a:headEnd/>
            <a:tailEnd/>
          </a:ln>
          <a:effectLst>
            <a:outerShdw dist="107763" dir="2700000" algn="ctr" rotWithShape="0">
              <a:srgbClr val="808080"/>
            </a:outerShdw>
          </a:effectLst>
        </p:spPr>
        <p:txBody>
          <a:bodyPr/>
          <a:lstStyle/>
          <a:p>
            <a:pPr algn="ctr"/>
            <a:r>
              <a:rPr lang="zh-CN" altLang="en-US" sz="1600" b="1">
                <a:solidFill>
                  <a:schemeClr val="tx1"/>
                </a:solidFill>
              </a:rPr>
              <a:t>项目执行中</a:t>
            </a:r>
          </a:p>
        </p:txBody>
      </p:sp>
      <p:sp>
        <p:nvSpPr>
          <p:cNvPr id="45" name="Line 30">
            <a:extLst>
              <a:ext uri="{FF2B5EF4-FFF2-40B4-BE49-F238E27FC236}">
                <a16:creationId xmlns:a16="http://schemas.microsoft.com/office/drawing/2014/main" id="{68A7A4D6-ED94-4604-8AE0-014F877C328F}"/>
              </a:ext>
            </a:extLst>
          </p:cNvPr>
          <p:cNvSpPr>
            <a:spLocks noChangeShapeType="1"/>
          </p:cNvSpPr>
          <p:nvPr/>
        </p:nvSpPr>
        <p:spPr bwMode="auto">
          <a:xfrm flipV="1">
            <a:off x="1426905" y="2971800"/>
            <a:ext cx="1066800" cy="16764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6" name="Line 31">
            <a:extLst>
              <a:ext uri="{FF2B5EF4-FFF2-40B4-BE49-F238E27FC236}">
                <a16:creationId xmlns:a16="http://schemas.microsoft.com/office/drawing/2014/main" id="{980742BD-9217-461A-9751-C7B5AB533CCD}"/>
              </a:ext>
            </a:extLst>
          </p:cNvPr>
          <p:cNvSpPr>
            <a:spLocks noChangeShapeType="1"/>
          </p:cNvSpPr>
          <p:nvPr/>
        </p:nvSpPr>
        <p:spPr bwMode="auto">
          <a:xfrm>
            <a:off x="2188905" y="4953000"/>
            <a:ext cx="1676400" cy="3048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7" name="Line 32">
            <a:extLst>
              <a:ext uri="{FF2B5EF4-FFF2-40B4-BE49-F238E27FC236}">
                <a16:creationId xmlns:a16="http://schemas.microsoft.com/office/drawing/2014/main" id="{DD811C17-F175-44DD-8C28-6F2677CA3D9B}"/>
              </a:ext>
            </a:extLst>
          </p:cNvPr>
          <p:cNvSpPr>
            <a:spLocks noChangeShapeType="1"/>
          </p:cNvSpPr>
          <p:nvPr/>
        </p:nvSpPr>
        <p:spPr bwMode="auto">
          <a:xfrm flipV="1">
            <a:off x="2188905" y="4572000"/>
            <a:ext cx="304800" cy="228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Tree>
    <p:extLst>
      <p:ext uri="{BB962C8B-B14F-4D97-AF65-F5344CB8AC3E}">
        <p14:creationId xmlns:p14="http://schemas.microsoft.com/office/powerpoint/2010/main" val="2819086634"/>
      </p:ext>
    </p:extLst>
  </p:cSld>
  <p:clrMapOvr>
    <a:masterClrMapping/>
  </p:clrMapOvr>
  <p:transition>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D79BA05-130C-43BE-8BC9-97D79AB8A0D2}" type="datetime1">
              <a:rPr kumimoji="0" lang="zh-CN" altLang="en-US" sz="1200" b="0" i="0" u="none" strike="noStrike" kern="1200" cap="none" spc="0" normalizeH="0" baseline="0" noProof="0" smtClean="0">
                <a:ln>
                  <a:noFill/>
                </a:ln>
                <a:solidFill>
                  <a:prstClr val="white"/>
                </a:solidFill>
                <a:effectLst/>
                <a:uLnTx/>
                <a:uFillTx/>
                <a:latin typeface="Verdana"/>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2018/5/16</a:t>
            </a:fld>
            <a:endParaRPr kumimoji="0" lang="zh-CN" altLang="en-US" sz="1200" b="0" i="0" u="none" strike="noStrike" kern="1200" cap="none" spc="0" normalizeH="0" baseline="0" noProof="0" dirty="0">
              <a:ln>
                <a:noFill/>
              </a:ln>
              <a:solidFill>
                <a:prstClr val="white"/>
              </a:solidFill>
              <a:effectLst/>
              <a:uLnTx/>
              <a:uFillTx/>
              <a:latin typeface="Verdana"/>
              <a:ea typeface="微软雅黑" panose="020B0503020204020204" pitchFamily="3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Verdana"/>
                <a:ea typeface="微软雅黑" panose="020B0503020204020204" pitchFamily="34" charset="-122"/>
                <a:cs typeface="+mn-cs"/>
              </a:rPr>
              <a:t>沈阳普日软件技术有限公司</a:t>
            </a:r>
            <a:endParaRPr kumimoji="0" lang="zh-CN" altLang="en-US" sz="1200" b="0" i="0" u="none" strike="noStrike" kern="1200" cap="none" spc="0" normalizeH="0" baseline="0" noProof="0" dirty="0">
              <a:ln>
                <a:noFill/>
              </a:ln>
              <a:solidFill>
                <a:prstClr val="white"/>
              </a:solidFill>
              <a:effectLst/>
              <a:uLnTx/>
              <a:uFillTx/>
              <a:latin typeface="Verdana"/>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1BCAD-9498-43AB-9891-706DDB667F66}" type="slidenum">
              <a:rPr kumimoji="0" lang="zh-CN" altLang="en-US" sz="1200" b="0" i="0" u="none" strike="noStrike" kern="1200" cap="none" spc="0" normalizeH="0" baseline="0" noProof="0" smtClean="0">
                <a:ln>
                  <a:noFill/>
                </a:ln>
                <a:solidFill>
                  <a:prstClr val="white"/>
                </a:solidFill>
                <a:effectLst/>
                <a:uLnTx/>
                <a:uFillTx/>
                <a:latin typeface="Verdana"/>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zh-CN" altLang="en-US" sz="1200" b="0" i="0" u="none" strike="noStrike" kern="1200" cap="none" spc="0" normalizeH="0" baseline="0" noProof="0">
              <a:ln>
                <a:noFill/>
              </a:ln>
              <a:solidFill>
                <a:prstClr val="white"/>
              </a:solidFill>
              <a:effectLst/>
              <a:uLnTx/>
              <a:uFillTx/>
              <a:latin typeface="Verdana"/>
              <a:ea typeface="微软雅黑" panose="020B0503020204020204" pitchFamily="34" charset="-122"/>
              <a:cs typeface="+mn-cs"/>
            </a:endParaRPr>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Verdana"/>
                <a:ea typeface="微软雅黑"/>
                <a:cs typeface="+mn-cs"/>
              </a:rPr>
              <a:t>  成功团队</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Verdana"/>
                <a:ea typeface="微软雅黑" panose="020B0503020204020204" pitchFamily="34" charset="-122"/>
                <a:cs typeface="+mn-cs"/>
              </a:endParaRPr>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Verdana"/>
                <a:ea typeface="微软雅黑" panose="020B0503020204020204" pitchFamily="34" charset="-122"/>
                <a:cs typeface="+mn-cs"/>
              </a:endParaRPr>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Verdana"/>
                <a:ea typeface="微软雅黑" panose="020B0503020204020204" pitchFamily="34" charset="-122"/>
                <a:cs typeface="+mn-cs"/>
              </a:endParaRPr>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Verdana"/>
                <a:ea typeface="微软雅黑" panose="020B0503020204020204" pitchFamily="34" charset="-122"/>
                <a:cs typeface="+mn-cs"/>
              </a:endParaRPr>
            </a:p>
          </p:txBody>
        </p:sp>
      </p:grpSp>
      <p:pic>
        <p:nvPicPr>
          <p:cNvPr id="3" name="图片 2">
            <a:extLst>
              <a:ext uri="{FF2B5EF4-FFF2-40B4-BE49-F238E27FC236}">
                <a16:creationId xmlns:a16="http://schemas.microsoft.com/office/drawing/2014/main" id="{2B9056FA-1005-44CB-9A9E-E90E1B9D59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438384"/>
            <a:ext cx="6832600" cy="3746500"/>
          </a:xfrm>
          <a:prstGeom prst="rect">
            <a:avLst/>
          </a:prstGeom>
        </p:spPr>
      </p:pic>
    </p:spTree>
    <p:extLst>
      <p:ext uri="{BB962C8B-B14F-4D97-AF65-F5344CB8AC3E}">
        <p14:creationId xmlns:p14="http://schemas.microsoft.com/office/powerpoint/2010/main" val="2909782"/>
      </p:ext>
    </p:extLst>
  </p:cSld>
  <p:clrMapOvr>
    <a:masterClrMapping/>
  </p:clrMapOvr>
  <p:transition>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D79BA05-130C-43BE-8BC9-97D79AB8A0D2}" type="datetime1">
              <a:rPr kumimoji="0" lang="zh-CN" altLang="en-US" sz="1200" b="0" i="0" u="none" strike="noStrike" kern="1200" cap="none" spc="0" normalizeH="0" baseline="0" noProof="0" smtClean="0">
                <a:ln>
                  <a:noFill/>
                </a:ln>
                <a:solidFill>
                  <a:prstClr val="white"/>
                </a:solidFill>
                <a:effectLst/>
                <a:uLnTx/>
                <a:uFillTx/>
                <a:latin typeface="Verdana"/>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2018/5/16</a:t>
            </a:fld>
            <a:endParaRPr kumimoji="0" lang="zh-CN" altLang="en-US" sz="1200" b="0" i="0" u="none" strike="noStrike" kern="1200" cap="none" spc="0" normalizeH="0" baseline="0" noProof="0" dirty="0">
              <a:ln>
                <a:noFill/>
              </a:ln>
              <a:solidFill>
                <a:prstClr val="white"/>
              </a:solidFill>
              <a:effectLst/>
              <a:uLnTx/>
              <a:uFillTx/>
              <a:latin typeface="Verdana"/>
              <a:ea typeface="微软雅黑" panose="020B0503020204020204" pitchFamily="3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Verdana"/>
                <a:ea typeface="微软雅黑" panose="020B0503020204020204" pitchFamily="34" charset="-122"/>
                <a:cs typeface="+mn-cs"/>
              </a:rPr>
              <a:t>沈阳普日软件技术有限公司</a:t>
            </a:r>
            <a:endParaRPr kumimoji="0" lang="zh-CN" altLang="en-US" sz="1200" b="0" i="0" u="none" strike="noStrike" kern="1200" cap="none" spc="0" normalizeH="0" baseline="0" noProof="0" dirty="0">
              <a:ln>
                <a:noFill/>
              </a:ln>
              <a:solidFill>
                <a:prstClr val="white"/>
              </a:solidFill>
              <a:effectLst/>
              <a:uLnTx/>
              <a:uFillTx/>
              <a:latin typeface="Verdana"/>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1BCAD-9498-43AB-9891-706DDB667F66}" type="slidenum">
              <a:rPr kumimoji="0" lang="zh-CN" altLang="en-US" sz="1200" b="0" i="0" u="none" strike="noStrike" kern="1200" cap="none" spc="0" normalizeH="0" baseline="0" noProof="0" smtClean="0">
                <a:ln>
                  <a:noFill/>
                </a:ln>
                <a:solidFill>
                  <a:prstClr val="white"/>
                </a:solidFill>
                <a:effectLst/>
                <a:uLnTx/>
                <a:uFillTx/>
                <a:latin typeface="Verdana"/>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zh-CN" altLang="en-US" sz="1200" b="0" i="0" u="none" strike="noStrike" kern="1200" cap="none" spc="0" normalizeH="0" baseline="0" noProof="0">
              <a:ln>
                <a:noFill/>
              </a:ln>
              <a:solidFill>
                <a:prstClr val="white"/>
              </a:solidFill>
              <a:effectLst/>
              <a:uLnTx/>
              <a:uFillTx/>
              <a:latin typeface="Verdana"/>
              <a:ea typeface="微软雅黑" panose="020B0503020204020204" pitchFamily="34" charset="-122"/>
              <a:cs typeface="+mn-cs"/>
            </a:endParaRPr>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Verdana"/>
                <a:ea typeface="微软雅黑"/>
                <a:cs typeface="+mn-cs"/>
              </a:rPr>
              <a:t>  成功团队</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Verdana"/>
                <a:ea typeface="微软雅黑" panose="020B0503020204020204" pitchFamily="34" charset="-122"/>
                <a:cs typeface="+mn-cs"/>
              </a:endParaRPr>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Verdana"/>
                <a:ea typeface="微软雅黑" panose="020B0503020204020204" pitchFamily="34" charset="-122"/>
                <a:cs typeface="+mn-cs"/>
              </a:endParaRPr>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Verdana"/>
                <a:ea typeface="微软雅黑" panose="020B0503020204020204" pitchFamily="34" charset="-122"/>
                <a:cs typeface="+mn-cs"/>
              </a:endParaRPr>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Verdana"/>
                <a:ea typeface="微软雅黑" panose="020B0503020204020204" pitchFamily="34" charset="-122"/>
                <a:cs typeface="+mn-cs"/>
              </a:endParaRPr>
            </a:p>
          </p:txBody>
        </p:sp>
      </p:grpSp>
      <p:sp>
        <p:nvSpPr>
          <p:cNvPr id="7" name="文本框 6">
            <a:extLst>
              <a:ext uri="{FF2B5EF4-FFF2-40B4-BE49-F238E27FC236}">
                <a16:creationId xmlns:a16="http://schemas.microsoft.com/office/drawing/2014/main" id="{E2089F5C-3217-442B-A7FE-1A9ECDA3387B}"/>
              </a:ext>
            </a:extLst>
          </p:cNvPr>
          <p:cNvSpPr txBox="1"/>
          <p:nvPr/>
        </p:nvSpPr>
        <p:spPr>
          <a:xfrm>
            <a:off x="315054" y="1179712"/>
            <a:ext cx="8505418" cy="44781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00" b="1"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1 </a:t>
            </a:r>
            <a:r>
              <a:rPr kumimoji="0" lang="zh-CN" altLang="en-US" sz="1900" b="1"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目标明确。</a:t>
            </a:r>
            <a:r>
              <a:rPr kumimoji="0" lang="zh-CN" altLang="en-US" sz="19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唐僧起到了团队核心和凝聚力的作用，依靠领导位置和虔诚取经之心确保团队一直向目标迈进。当有人危及他的价值观时，哪怕把取经解散团队，他也要惩罚此人来确保贯彻他的个人意志。</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00" b="1"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2 </a:t>
            </a:r>
            <a:r>
              <a:rPr kumimoji="0" lang="zh-CN" altLang="en-US" sz="1900" b="1"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利益一致。</a:t>
            </a:r>
            <a:r>
              <a:rPr kumimoji="0" lang="zh-CN" altLang="en-US" sz="19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师徒四人，虽时有矛盾，但大家都知道，只有到得西天取得真经，方能成得正果。因此尽管想法思路不同，但大家的目标明确，利益一致。</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00" b="1"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3 </a:t>
            </a:r>
            <a:r>
              <a:rPr kumimoji="0" lang="zh-CN" altLang="en-US" sz="1900" b="1"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规则清楚。</a:t>
            </a:r>
            <a:r>
              <a:rPr kumimoji="0" lang="zh-CN" altLang="en-US" sz="19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制度明确，等级分明。师傅就是师傅，任徒弟有天大的本事，也不能超越法规，不能以下犯上。</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00" b="1"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4 </a:t>
            </a:r>
            <a:r>
              <a:rPr kumimoji="0" lang="zh-CN" altLang="en-US" sz="1900" b="1"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结构合理。</a:t>
            </a:r>
            <a:r>
              <a:rPr kumimoji="0" lang="zh-CN" altLang="en-US" sz="19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像唐僧的能力和水平也只能领导这么一个团队，人再多，他就当不成师傅了；像悟空这样能干的人不能太多，否则，唐僧就不能驾驭和控制住局面了；像八戒这样喜欢溜须拍马的人就更不能多；而像沙僧和小白龙这样的多些倒无妨，既有些本事，又默默奉献。</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00" b="1"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5 </a:t>
            </a:r>
            <a:r>
              <a:rPr kumimoji="0" lang="zh-CN" altLang="en-US" sz="1900" b="1"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素质尚可。</a:t>
            </a:r>
            <a:r>
              <a:rPr kumimoji="0" lang="zh-CN" altLang="en-US" sz="19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唐僧师徒四人皆因怀才不遇或犯点小错被罚，整个团队素质较高，人才结构也合理，尽管有种种矛盾和冲突，但团队总体上还是能形成合力的。</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00" b="1"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6 </a:t>
            </a:r>
            <a:r>
              <a:rPr kumimoji="0" lang="zh-CN" altLang="en-US" sz="1900" b="1"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上级支持。</a:t>
            </a:r>
            <a:r>
              <a:rPr kumimoji="0" lang="zh-CN" altLang="en-US" sz="19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唐僧之所以能当这个团队的头，与上级各级领导的关心支持是分不开的。每当这个团队即将分崩离析时，上级领导部门就会派人来调解。</a:t>
            </a:r>
          </a:p>
        </p:txBody>
      </p:sp>
    </p:spTree>
    <p:extLst>
      <p:ext uri="{BB962C8B-B14F-4D97-AF65-F5344CB8AC3E}">
        <p14:creationId xmlns:p14="http://schemas.microsoft.com/office/powerpoint/2010/main" val="355418121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108</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10.</a:t>
            </a:r>
            <a:r>
              <a:rPr lang="zh-CN" altLang="en-US" sz="2400" b="1" dirty="0">
                <a:solidFill>
                  <a:srgbClr val="C00000"/>
                </a:solidFill>
                <a:ea typeface="微软雅黑"/>
              </a:rPr>
              <a:t>沟通计划编制</a:t>
            </a:r>
            <a:endParaRPr lang="zh-CN" altLang="en-US" sz="2400" b="1" dirty="0">
              <a:solidFill>
                <a:srgbClr val="C00000"/>
              </a:solidFill>
              <a:latin typeface="Verdana"/>
              <a:ea typeface="微软雅黑"/>
            </a:endParaRP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11600218-E3D3-479B-B84B-CA0A0E34F3E4}"/>
              </a:ext>
            </a:extLst>
          </p:cNvPr>
          <p:cNvSpPr txBox="1"/>
          <p:nvPr/>
        </p:nvSpPr>
        <p:spPr>
          <a:xfrm>
            <a:off x="2771800" y="1228397"/>
            <a:ext cx="3528392" cy="1815882"/>
          </a:xfrm>
          <a:prstGeom prst="rect">
            <a:avLst/>
          </a:prstGeom>
          <a:noFill/>
        </p:spPr>
        <p:txBody>
          <a:bodyPr wrap="square" rtlCol="0">
            <a:spAutoFit/>
          </a:bodyPr>
          <a:lstStyle/>
          <a:p>
            <a:r>
              <a:rPr lang="en-US" altLang="zh-CN" sz="2800" dirty="0">
                <a:latin typeface="黑体" pitchFamily="49" charset="-122"/>
                <a:ea typeface="黑体" pitchFamily="49" charset="-122"/>
              </a:rPr>
              <a:t>10.1.</a:t>
            </a:r>
            <a:r>
              <a:rPr lang="zh-CN" altLang="en-US" sz="2800" dirty="0">
                <a:latin typeface="黑体" pitchFamily="49" charset="-122"/>
                <a:ea typeface="黑体" pitchFamily="49" charset="-122"/>
              </a:rPr>
              <a:t>规划沟通管理</a:t>
            </a:r>
            <a:endParaRPr lang="en-US" altLang="zh-CN" sz="2800" dirty="0">
              <a:latin typeface="黑体" pitchFamily="49" charset="-122"/>
              <a:ea typeface="黑体" pitchFamily="49" charset="-122"/>
            </a:endParaRPr>
          </a:p>
          <a:p>
            <a:r>
              <a:rPr lang="en-US" altLang="zh-CN" sz="2800" dirty="0">
                <a:latin typeface="黑体" pitchFamily="49" charset="-122"/>
                <a:ea typeface="黑体" pitchFamily="49" charset="-122"/>
              </a:rPr>
              <a:t>10.2.</a:t>
            </a:r>
            <a:r>
              <a:rPr lang="zh-CN" altLang="en-US" sz="2800" dirty="0">
                <a:latin typeface="黑体" pitchFamily="49" charset="-122"/>
                <a:ea typeface="黑体" pitchFamily="49" charset="-122"/>
              </a:rPr>
              <a:t>管理沟通</a:t>
            </a:r>
            <a:endParaRPr lang="en-US" altLang="zh-CN" sz="2800" dirty="0">
              <a:latin typeface="黑体" pitchFamily="49" charset="-122"/>
              <a:ea typeface="黑体" pitchFamily="49" charset="-122"/>
            </a:endParaRPr>
          </a:p>
          <a:p>
            <a:r>
              <a:rPr lang="en-US" altLang="zh-CN" sz="2800" dirty="0">
                <a:latin typeface="黑体" pitchFamily="49" charset="-122"/>
                <a:ea typeface="黑体" pitchFamily="49" charset="-122"/>
              </a:rPr>
              <a:t>10.3.</a:t>
            </a:r>
            <a:r>
              <a:rPr lang="zh-CN" altLang="en-US" sz="2800" dirty="0">
                <a:latin typeface="黑体" pitchFamily="49" charset="-122"/>
                <a:ea typeface="黑体" pitchFamily="49" charset="-122"/>
              </a:rPr>
              <a:t>控制沟通</a:t>
            </a:r>
          </a:p>
          <a:p>
            <a:pPr marL="342900" indent="-342900">
              <a:buFont typeface="+mj-lt"/>
              <a:buAutoNum type="arabicPeriod"/>
            </a:pPr>
            <a:endParaRPr lang="zh-CN" altLang="en-US" sz="2800" dirty="0">
              <a:latin typeface="黑体" pitchFamily="49" charset="-122"/>
              <a:ea typeface="黑体" pitchFamily="49" charset="-122"/>
            </a:endParaRPr>
          </a:p>
        </p:txBody>
      </p:sp>
    </p:spTree>
    <p:extLst>
      <p:ext uri="{BB962C8B-B14F-4D97-AF65-F5344CB8AC3E}">
        <p14:creationId xmlns:p14="http://schemas.microsoft.com/office/powerpoint/2010/main" val="2245017314"/>
      </p:ext>
    </p:extLst>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10</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zh-CN" altLang="en-US" sz="2400" b="1" dirty="0">
                <a:solidFill>
                  <a:srgbClr val="C00000"/>
                </a:solidFill>
                <a:latin typeface="Verdana"/>
                <a:ea typeface="微软雅黑"/>
              </a:rPr>
              <a:t>项目制约要素</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等腰三角形 1">
            <a:extLst>
              <a:ext uri="{FF2B5EF4-FFF2-40B4-BE49-F238E27FC236}">
                <a16:creationId xmlns:a16="http://schemas.microsoft.com/office/drawing/2014/main" id="{46FAB9BA-7778-4EB7-9E09-BFAE01B2DB9D}"/>
              </a:ext>
            </a:extLst>
          </p:cNvPr>
          <p:cNvSpPr/>
          <p:nvPr/>
        </p:nvSpPr>
        <p:spPr>
          <a:xfrm>
            <a:off x="2890310" y="1765693"/>
            <a:ext cx="3073388" cy="242635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质量</a:t>
            </a:r>
          </a:p>
        </p:txBody>
      </p:sp>
      <p:sp>
        <p:nvSpPr>
          <p:cNvPr id="3" name="文本框 2">
            <a:extLst>
              <a:ext uri="{FF2B5EF4-FFF2-40B4-BE49-F238E27FC236}">
                <a16:creationId xmlns:a16="http://schemas.microsoft.com/office/drawing/2014/main" id="{F0481D42-7BFA-4269-AC8B-4AC9E92680BE}"/>
              </a:ext>
            </a:extLst>
          </p:cNvPr>
          <p:cNvSpPr txBox="1"/>
          <p:nvPr/>
        </p:nvSpPr>
        <p:spPr>
          <a:xfrm>
            <a:off x="2267744" y="2617430"/>
            <a:ext cx="992832" cy="523220"/>
          </a:xfrm>
          <a:prstGeom prst="rect">
            <a:avLst/>
          </a:prstGeom>
          <a:noFill/>
        </p:spPr>
        <p:txBody>
          <a:bodyPr wrap="square" rtlCol="0">
            <a:spAutoFit/>
          </a:bodyPr>
          <a:lstStyle/>
          <a:p>
            <a:r>
              <a:rPr lang="zh-CN" altLang="en-US" sz="2800" dirty="0">
                <a:latin typeface="黑体" pitchFamily="49" charset="-122"/>
                <a:ea typeface="黑体" pitchFamily="49" charset="-122"/>
              </a:rPr>
              <a:t>范围</a:t>
            </a:r>
          </a:p>
        </p:txBody>
      </p:sp>
      <p:sp>
        <p:nvSpPr>
          <p:cNvPr id="14" name="文本框 13">
            <a:extLst>
              <a:ext uri="{FF2B5EF4-FFF2-40B4-BE49-F238E27FC236}">
                <a16:creationId xmlns:a16="http://schemas.microsoft.com/office/drawing/2014/main" id="{431FD241-B84C-4D72-A2AE-AA0B21F9CBAF}"/>
              </a:ext>
            </a:extLst>
          </p:cNvPr>
          <p:cNvSpPr txBox="1"/>
          <p:nvPr/>
        </p:nvSpPr>
        <p:spPr>
          <a:xfrm>
            <a:off x="5420780" y="2571872"/>
            <a:ext cx="992832" cy="523220"/>
          </a:xfrm>
          <a:prstGeom prst="rect">
            <a:avLst/>
          </a:prstGeom>
          <a:noFill/>
        </p:spPr>
        <p:txBody>
          <a:bodyPr wrap="square" rtlCol="0">
            <a:spAutoFit/>
          </a:bodyPr>
          <a:lstStyle/>
          <a:p>
            <a:r>
              <a:rPr lang="zh-CN" altLang="en-US" sz="2800" dirty="0">
                <a:latin typeface="黑体" pitchFamily="49" charset="-122"/>
                <a:ea typeface="黑体" pitchFamily="49" charset="-122"/>
              </a:rPr>
              <a:t>进度</a:t>
            </a:r>
          </a:p>
        </p:txBody>
      </p:sp>
      <p:sp>
        <p:nvSpPr>
          <p:cNvPr id="15" name="文本框 14">
            <a:extLst>
              <a:ext uri="{FF2B5EF4-FFF2-40B4-BE49-F238E27FC236}">
                <a16:creationId xmlns:a16="http://schemas.microsoft.com/office/drawing/2014/main" id="{AB2A2B67-B3DF-458A-AFEC-5735743CE848}"/>
              </a:ext>
            </a:extLst>
          </p:cNvPr>
          <p:cNvSpPr txBox="1"/>
          <p:nvPr/>
        </p:nvSpPr>
        <p:spPr>
          <a:xfrm>
            <a:off x="3969509" y="4464111"/>
            <a:ext cx="914990" cy="523220"/>
          </a:xfrm>
          <a:prstGeom prst="rect">
            <a:avLst/>
          </a:prstGeom>
          <a:noFill/>
        </p:spPr>
        <p:txBody>
          <a:bodyPr wrap="square" rtlCol="0">
            <a:spAutoFit/>
          </a:bodyPr>
          <a:lstStyle/>
          <a:p>
            <a:r>
              <a:rPr lang="zh-CN" altLang="en-US" sz="2800" dirty="0">
                <a:latin typeface="黑体" pitchFamily="49" charset="-122"/>
                <a:ea typeface="黑体" pitchFamily="49" charset="-122"/>
              </a:rPr>
              <a:t>成本</a:t>
            </a:r>
          </a:p>
        </p:txBody>
      </p:sp>
    </p:spTree>
    <p:extLst>
      <p:ext uri="{BB962C8B-B14F-4D97-AF65-F5344CB8AC3E}">
        <p14:creationId xmlns:p14="http://schemas.microsoft.com/office/powerpoint/2010/main" val="4068808297"/>
      </p:ext>
    </p:extLst>
  </p:cSld>
  <p:clrMapOvr>
    <a:masterClrMapping/>
  </p:clrMapOvr>
  <p:transition>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109</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10.1.</a:t>
            </a:r>
            <a:r>
              <a:rPr lang="zh-CN" altLang="en-US" sz="2400" b="1" dirty="0">
                <a:solidFill>
                  <a:srgbClr val="C00000"/>
                </a:solidFill>
                <a:latin typeface="Verdana"/>
                <a:ea typeface="微软雅黑"/>
              </a:rPr>
              <a:t>规划沟通管理</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22761">
            <a:extLst>
              <a:ext uri="{FF2B5EF4-FFF2-40B4-BE49-F238E27FC236}">
                <a16:creationId xmlns:a16="http://schemas.microsoft.com/office/drawing/2014/main" id="{1F502D0C-F617-4C4B-B67B-4A691800F009}"/>
              </a:ext>
            </a:extLst>
          </p:cNvPr>
          <p:cNvPicPr>
            <a:picLocks noChangeAspect="1"/>
          </p:cNvPicPr>
          <p:nvPr/>
        </p:nvPicPr>
        <p:blipFill>
          <a:blip r:embed="rId2"/>
          <a:stretch>
            <a:fillRect/>
          </a:stretch>
        </p:blipFill>
        <p:spPr>
          <a:xfrm>
            <a:off x="268147" y="1412874"/>
            <a:ext cx="7307580" cy="1859280"/>
          </a:xfrm>
          <a:prstGeom prst="rect">
            <a:avLst/>
          </a:prstGeom>
        </p:spPr>
      </p:pic>
      <p:pic>
        <p:nvPicPr>
          <p:cNvPr id="14" name="Picture 22769">
            <a:extLst>
              <a:ext uri="{FF2B5EF4-FFF2-40B4-BE49-F238E27FC236}">
                <a16:creationId xmlns:a16="http://schemas.microsoft.com/office/drawing/2014/main" id="{BFB7A58B-970A-4EAC-BE17-9FB87307AFE9}"/>
              </a:ext>
            </a:extLst>
          </p:cNvPr>
          <p:cNvPicPr>
            <a:picLocks noChangeAspect="1"/>
          </p:cNvPicPr>
          <p:nvPr/>
        </p:nvPicPr>
        <p:blipFill rotWithShape="1">
          <a:blip r:embed="rId3"/>
          <a:srcRect l="4887"/>
          <a:stretch/>
        </p:blipFill>
        <p:spPr>
          <a:xfrm>
            <a:off x="1691680" y="1125538"/>
            <a:ext cx="7184173" cy="4531995"/>
          </a:xfrm>
          <a:prstGeom prst="rect">
            <a:avLst/>
          </a:prstGeom>
        </p:spPr>
      </p:pic>
    </p:spTree>
    <p:extLst>
      <p:ext uri="{BB962C8B-B14F-4D97-AF65-F5344CB8AC3E}">
        <p14:creationId xmlns:p14="http://schemas.microsoft.com/office/powerpoint/2010/main" val="15292159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110</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10.1.</a:t>
            </a:r>
            <a:r>
              <a:rPr lang="zh-CN" altLang="en-US" sz="2400" b="1" dirty="0">
                <a:solidFill>
                  <a:srgbClr val="C00000"/>
                </a:solidFill>
                <a:latin typeface="Verdana"/>
                <a:ea typeface="微软雅黑"/>
              </a:rPr>
              <a:t>基本沟通模型</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23165">
            <a:extLst>
              <a:ext uri="{FF2B5EF4-FFF2-40B4-BE49-F238E27FC236}">
                <a16:creationId xmlns:a16="http://schemas.microsoft.com/office/drawing/2014/main" id="{6F95F30E-7091-4B48-86DF-DF8A60912468}"/>
              </a:ext>
            </a:extLst>
          </p:cNvPr>
          <p:cNvPicPr>
            <a:picLocks noChangeAspect="1"/>
          </p:cNvPicPr>
          <p:nvPr/>
        </p:nvPicPr>
        <p:blipFill>
          <a:blip r:embed="rId2"/>
          <a:stretch>
            <a:fillRect/>
          </a:stretch>
        </p:blipFill>
        <p:spPr>
          <a:xfrm>
            <a:off x="421284" y="1123983"/>
            <a:ext cx="8243888" cy="4586288"/>
          </a:xfrm>
          <a:prstGeom prst="rect">
            <a:avLst/>
          </a:prstGeom>
        </p:spPr>
      </p:pic>
    </p:spTree>
    <p:extLst>
      <p:ext uri="{BB962C8B-B14F-4D97-AF65-F5344CB8AC3E}">
        <p14:creationId xmlns:p14="http://schemas.microsoft.com/office/powerpoint/2010/main" val="1080957219"/>
      </p:ext>
    </p:extLst>
  </p:cSld>
  <p:clrMapOvr>
    <a:masterClrMapping/>
  </p:clrMapOvr>
  <p:transition>
    <p:wip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111</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10.1.</a:t>
            </a:r>
            <a:r>
              <a:rPr lang="zh-CN" altLang="en-US" sz="2400" b="1" dirty="0">
                <a:solidFill>
                  <a:srgbClr val="C00000"/>
                </a:solidFill>
                <a:latin typeface="Verdana"/>
                <a:ea typeface="微软雅黑"/>
              </a:rPr>
              <a:t>基本沟通模型</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0F1D0360-043A-49DA-9A8A-1DAFF2385078}"/>
              </a:ext>
            </a:extLst>
          </p:cNvPr>
          <p:cNvSpPr txBox="1"/>
          <p:nvPr/>
        </p:nvSpPr>
        <p:spPr>
          <a:xfrm>
            <a:off x="558284" y="1301544"/>
            <a:ext cx="8117404" cy="4401205"/>
          </a:xfrm>
          <a:prstGeom prst="rect">
            <a:avLst/>
          </a:prstGeom>
          <a:noFill/>
        </p:spPr>
        <p:txBody>
          <a:bodyPr wrap="square" rtlCol="0">
            <a:spAutoFit/>
          </a:bodyPr>
          <a:lstStyle/>
          <a:p>
            <a:pPr marL="285750" lvl="0" indent="-285750" fontAlgn="base">
              <a:buFont typeface="Wingdings" panose="05000000000000000000" pitchFamily="2" charset="2"/>
              <a:buChar char="l"/>
            </a:pPr>
            <a:r>
              <a:rPr lang="zh-CN" altLang="zh-CN" sz="2800" b="1" dirty="0">
                <a:latin typeface="黑体" panose="02010609060101010101" pitchFamily="49" charset="-122"/>
                <a:ea typeface="黑体" panose="02010609060101010101" pitchFamily="49" charset="-122"/>
              </a:rPr>
              <a:t>内部</a:t>
            </a:r>
            <a:r>
              <a:rPr lang="zh-CN" altLang="zh-CN" sz="2800" dirty="0">
                <a:latin typeface="黑体" panose="02010609060101010101" pitchFamily="49" charset="-122"/>
                <a:ea typeface="黑体" panose="02010609060101010101" pitchFamily="49" charset="-122"/>
              </a:rPr>
              <a:t>（在项目内）和</a:t>
            </a:r>
            <a:r>
              <a:rPr lang="zh-CN" altLang="zh-CN" sz="2800" b="1" dirty="0">
                <a:latin typeface="黑体" panose="02010609060101010101" pitchFamily="49" charset="-122"/>
                <a:ea typeface="黑体" panose="02010609060101010101" pitchFamily="49" charset="-122"/>
              </a:rPr>
              <a:t>外部</a:t>
            </a:r>
            <a:r>
              <a:rPr lang="zh-CN" altLang="zh-CN" sz="2800" dirty="0">
                <a:latin typeface="黑体" panose="02010609060101010101" pitchFamily="49" charset="-122"/>
                <a:ea typeface="黑体" panose="02010609060101010101" pitchFamily="49" charset="-122"/>
              </a:rPr>
              <a:t>（客户、供应商、其他项目、组织、公众）； </a:t>
            </a:r>
          </a:p>
          <a:p>
            <a:pPr marL="285750" lvl="0" indent="-285750" fontAlgn="base">
              <a:buFont typeface="Wingdings" panose="05000000000000000000" pitchFamily="2" charset="2"/>
              <a:buChar char="l"/>
            </a:pPr>
            <a:r>
              <a:rPr lang="zh-CN" altLang="zh-CN" sz="2800" b="1" dirty="0">
                <a:latin typeface="黑体" panose="02010609060101010101" pitchFamily="49" charset="-122"/>
                <a:ea typeface="黑体" panose="02010609060101010101" pitchFamily="49" charset="-122"/>
              </a:rPr>
              <a:t>正式</a:t>
            </a:r>
            <a:r>
              <a:rPr lang="zh-CN" altLang="zh-CN" sz="2800" dirty="0">
                <a:latin typeface="黑体" panose="02010609060101010101" pitchFamily="49" charset="-122"/>
                <a:ea typeface="黑体" panose="02010609060101010101" pitchFamily="49" charset="-122"/>
              </a:rPr>
              <a:t>（报告、会议记录、简报）和</a:t>
            </a:r>
            <a:r>
              <a:rPr lang="zh-CN" altLang="zh-CN" sz="2800" b="1" dirty="0">
                <a:latin typeface="黑体" panose="02010609060101010101" pitchFamily="49" charset="-122"/>
                <a:ea typeface="黑体" panose="02010609060101010101" pitchFamily="49" charset="-122"/>
              </a:rPr>
              <a:t>非正式</a:t>
            </a:r>
            <a:r>
              <a:rPr lang="zh-CN" altLang="zh-CN" sz="2800" dirty="0">
                <a:latin typeface="黑体" panose="02010609060101010101" pitchFamily="49" charset="-122"/>
                <a:ea typeface="黑体" panose="02010609060101010101" pitchFamily="49" charset="-122"/>
              </a:rPr>
              <a:t>（电子邮件、备忘录、即兴讨论）；</a:t>
            </a:r>
            <a:r>
              <a:rPr lang="en-US" altLang="zh-CN" sz="2800" dirty="0">
                <a:latin typeface="黑体" panose="02010609060101010101" pitchFamily="49" charset="-122"/>
                <a:ea typeface="黑体" panose="02010609060101010101" pitchFamily="49" charset="-122"/>
              </a:rPr>
              <a:t>  </a:t>
            </a:r>
            <a:endParaRPr lang="zh-CN" altLang="zh-CN" sz="2800" dirty="0">
              <a:latin typeface="黑体" panose="02010609060101010101" pitchFamily="49" charset="-122"/>
              <a:ea typeface="黑体" panose="02010609060101010101" pitchFamily="49" charset="-122"/>
            </a:endParaRPr>
          </a:p>
          <a:p>
            <a:pPr marL="285750" lvl="0" indent="-285750" fontAlgn="base">
              <a:buFont typeface="Wingdings" panose="05000000000000000000" pitchFamily="2" charset="2"/>
              <a:buChar char="l"/>
            </a:pPr>
            <a:r>
              <a:rPr lang="zh-CN" altLang="zh-CN" sz="2800" b="1" dirty="0">
                <a:latin typeface="黑体" panose="02010609060101010101" pitchFamily="49" charset="-122"/>
                <a:ea typeface="黑体" panose="02010609060101010101" pitchFamily="49" charset="-122"/>
              </a:rPr>
              <a:t>垂直</a:t>
            </a:r>
            <a:r>
              <a:rPr lang="zh-CN" altLang="zh-CN" sz="2800" dirty="0">
                <a:latin typeface="黑体" panose="02010609060101010101" pitchFamily="49" charset="-122"/>
                <a:ea typeface="黑体" panose="02010609060101010101" pitchFamily="49" charset="-122"/>
              </a:rPr>
              <a:t>（上下级之间）和</a:t>
            </a:r>
            <a:r>
              <a:rPr lang="zh-CN" altLang="zh-CN" sz="2800" b="1" dirty="0">
                <a:latin typeface="黑体" panose="02010609060101010101" pitchFamily="49" charset="-122"/>
                <a:ea typeface="黑体" panose="02010609060101010101" pitchFamily="49" charset="-122"/>
              </a:rPr>
              <a:t>水平</a:t>
            </a:r>
            <a:r>
              <a:rPr lang="zh-CN" altLang="zh-CN" sz="2800" dirty="0">
                <a:latin typeface="黑体" panose="02010609060101010101" pitchFamily="49" charset="-122"/>
                <a:ea typeface="黑体" panose="02010609060101010101" pitchFamily="49" charset="-122"/>
              </a:rPr>
              <a:t>（同级之间）； </a:t>
            </a:r>
          </a:p>
          <a:p>
            <a:pPr marL="285750" lvl="0" indent="-285750" fontAlgn="base">
              <a:buFont typeface="Wingdings" panose="05000000000000000000" pitchFamily="2" charset="2"/>
              <a:buChar char="l"/>
            </a:pPr>
            <a:r>
              <a:rPr lang="zh-CN" altLang="zh-CN" sz="2800" b="1" dirty="0">
                <a:latin typeface="黑体" panose="02010609060101010101" pitchFamily="49" charset="-122"/>
                <a:ea typeface="黑体" panose="02010609060101010101" pitchFamily="49" charset="-122"/>
              </a:rPr>
              <a:t>官方</a:t>
            </a:r>
            <a:r>
              <a:rPr lang="zh-CN" altLang="zh-CN" sz="2800" dirty="0">
                <a:latin typeface="黑体" panose="02010609060101010101" pitchFamily="49" charset="-122"/>
                <a:ea typeface="黑体" panose="02010609060101010101" pitchFamily="49" charset="-122"/>
              </a:rPr>
              <a:t>（新闻通讯、年报）和</a:t>
            </a:r>
            <a:r>
              <a:rPr lang="zh-CN" altLang="zh-CN" sz="2800" b="1" dirty="0">
                <a:latin typeface="黑体" panose="02010609060101010101" pitchFamily="49" charset="-122"/>
                <a:ea typeface="黑体" panose="02010609060101010101" pitchFamily="49" charset="-122"/>
              </a:rPr>
              <a:t>非官方</a:t>
            </a:r>
            <a:r>
              <a:rPr lang="zh-CN" altLang="zh-CN" sz="2800" dirty="0">
                <a:latin typeface="黑体" panose="02010609060101010101" pitchFamily="49" charset="-122"/>
                <a:ea typeface="黑体" panose="02010609060101010101" pitchFamily="49" charset="-122"/>
              </a:rPr>
              <a:t>（私下的沟通）； </a:t>
            </a:r>
          </a:p>
          <a:p>
            <a:pPr marL="285750" indent="-285750">
              <a:buFont typeface="Wingdings" panose="05000000000000000000" pitchFamily="2" charset="2"/>
              <a:buChar char="l"/>
            </a:pPr>
            <a:r>
              <a:rPr lang="zh-CN" altLang="zh-CN" sz="2800" b="1" dirty="0">
                <a:latin typeface="黑体" panose="02010609060101010101" pitchFamily="49" charset="-122"/>
                <a:ea typeface="黑体" panose="02010609060101010101" pitchFamily="49" charset="-122"/>
              </a:rPr>
              <a:t>书面</a:t>
            </a:r>
            <a:r>
              <a:rPr lang="zh-CN" altLang="zh-CN" sz="2800" dirty="0">
                <a:latin typeface="黑体" panose="02010609060101010101" pitchFamily="49" charset="-122"/>
                <a:ea typeface="黑体" panose="02010609060101010101" pitchFamily="49" charset="-122"/>
              </a:rPr>
              <a:t>和</a:t>
            </a:r>
            <a:r>
              <a:rPr lang="zh-CN" altLang="zh-CN" sz="2800" b="1" dirty="0">
                <a:latin typeface="黑体" panose="02010609060101010101" pitchFamily="49" charset="-122"/>
                <a:ea typeface="黑体" panose="02010609060101010101" pitchFamily="49" charset="-122"/>
              </a:rPr>
              <a:t>口头</a:t>
            </a:r>
            <a:r>
              <a:rPr lang="zh-CN" altLang="zh-CN" sz="2800" dirty="0">
                <a:latin typeface="黑体" panose="02010609060101010101" pitchFamily="49" charset="-122"/>
                <a:ea typeface="黑体" panose="02010609060101010101" pitchFamily="49" charset="-122"/>
              </a:rPr>
              <a:t>，以及口头语言（音调变化）和非口头语言（身体语言）。大多数沟通技能对于通用管理和项目管理都是相通的</a:t>
            </a:r>
            <a:r>
              <a:rPr lang="zh-CN" altLang="en-US" sz="2800" dirty="0">
                <a:latin typeface="黑体" panose="02010609060101010101" pitchFamily="49" charset="-122"/>
                <a:ea typeface="黑体" panose="02010609060101010101" pitchFamily="49" charset="-122"/>
              </a:rPr>
              <a:t>。</a:t>
            </a:r>
            <a:endParaRPr lang="zh-CN" altLang="en-US" sz="28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02294508"/>
      </p:ext>
    </p:extLst>
  </p:cSld>
  <p:clrMapOvr>
    <a:masterClrMapping/>
  </p:clrMapOvr>
  <p:transition>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112</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10.2.</a:t>
            </a:r>
            <a:r>
              <a:rPr lang="zh-CN" altLang="en-US" sz="2400" b="1" dirty="0">
                <a:solidFill>
                  <a:srgbClr val="C00000"/>
                </a:solidFill>
                <a:latin typeface="Verdana"/>
                <a:ea typeface="微软雅黑"/>
              </a:rPr>
              <a:t>管理沟通</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23425">
            <a:extLst>
              <a:ext uri="{FF2B5EF4-FFF2-40B4-BE49-F238E27FC236}">
                <a16:creationId xmlns:a16="http://schemas.microsoft.com/office/drawing/2014/main" id="{C07B0013-EEC7-41FF-B455-EC3813C0EBA9}"/>
              </a:ext>
            </a:extLst>
          </p:cNvPr>
          <p:cNvPicPr>
            <a:picLocks noChangeAspect="1"/>
          </p:cNvPicPr>
          <p:nvPr/>
        </p:nvPicPr>
        <p:blipFill>
          <a:blip r:embed="rId2"/>
          <a:stretch>
            <a:fillRect/>
          </a:stretch>
        </p:blipFill>
        <p:spPr>
          <a:xfrm>
            <a:off x="268147" y="1472784"/>
            <a:ext cx="7307580" cy="2042160"/>
          </a:xfrm>
          <a:prstGeom prst="rect">
            <a:avLst/>
          </a:prstGeom>
        </p:spPr>
      </p:pic>
      <p:pic>
        <p:nvPicPr>
          <p:cNvPr id="14" name="Picture 23460">
            <a:extLst>
              <a:ext uri="{FF2B5EF4-FFF2-40B4-BE49-F238E27FC236}">
                <a16:creationId xmlns:a16="http://schemas.microsoft.com/office/drawing/2014/main" id="{A5C32173-BE1E-4286-B19B-DE651F57D7EB}"/>
              </a:ext>
            </a:extLst>
          </p:cNvPr>
          <p:cNvPicPr>
            <a:picLocks noChangeAspect="1"/>
          </p:cNvPicPr>
          <p:nvPr/>
        </p:nvPicPr>
        <p:blipFill>
          <a:blip r:embed="rId3"/>
          <a:stretch>
            <a:fillRect/>
          </a:stretch>
        </p:blipFill>
        <p:spPr>
          <a:xfrm>
            <a:off x="2997041" y="926842"/>
            <a:ext cx="6045518" cy="4709636"/>
          </a:xfrm>
          <a:prstGeom prst="rect">
            <a:avLst/>
          </a:prstGeom>
        </p:spPr>
      </p:pic>
    </p:spTree>
    <p:extLst>
      <p:ext uri="{BB962C8B-B14F-4D97-AF65-F5344CB8AC3E}">
        <p14:creationId xmlns:p14="http://schemas.microsoft.com/office/powerpoint/2010/main" val="224718864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113</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10.2.</a:t>
            </a:r>
            <a:r>
              <a:rPr lang="zh-CN" altLang="en-US" sz="2400" b="1" dirty="0">
                <a:solidFill>
                  <a:srgbClr val="C00000"/>
                </a:solidFill>
                <a:latin typeface="Verdana"/>
                <a:ea typeface="微软雅黑"/>
              </a:rPr>
              <a:t>沟通方法</a:t>
            </a:r>
            <a:r>
              <a:rPr lang="en-US" altLang="zh-CN" sz="2400" b="1" dirty="0">
                <a:solidFill>
                  <a:srgbClr val="C00000"/>
                </a:solidFill>
                <a:latin typeface="Verdana"/>
                <a:ea typeface="微软雅黑"/>
              </a:rPr>
              <a:t>—</a:t>
            </a:r>
            <a:r>
              <a:rPr lang="zh-CN" altLang="en-US" sz="2400" b="1" dirty="0">
                <a:solidFill>
                  <a:srgbClr val="C00000"/>
                </a:solidFill>
                <a:latin typeface="Verdana"/>
                <a:ea typeface="微软雅黑"/>
              </a:rPr>
              <a:t>座位安排</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B7FF3ACD-C1F9-4334-A5BA-7E7EBA84CE17}"/>
              </a:ext>
            </a:extLst>
          </p:cNvPr>
          <p:cNvGrpSpPr/>
          <p:nvPr/>
        </p:nvGrpSpPr>
        <p:grpSpPr>
          <a:xfrm>
            <a:off x="971600" y="1124321"/>
            <a:ext cx="7010400" cy="4495800"/>
            <a:chOff x="990600" y="1676400"/>
            <a:chExt cx="7010400" cy="4495800"/>
          </a:xfrm>
        </p:grpSpPr>
        <p:sp>
          <p:nvSpPr>
            <p:cNvPr id="47" name="Rectangle 4">
              <a:extLst>
                <a:ext uri="{FF2B5EF4-FFF2-40B4-BE49-F238E27FC236}">
                  <a16:creationId xmlns:a16="http://schemas.microsoft.com/office/drawing/2014/main" id="{908C9FC3-DA64-4CC5-911B-F0F9E3D97E93}"/>
                </a:ext>
              </a:extLst>
            </p:cNvPr>
            <p:cNvSpPr>
              <a:spLocks noChangeArrowheads="1"/>
            </p:cNvSpPr>
            <p:nvPr/>
          </p:nvSpPr>
          <p:spPr bwMode="invGray">
            <a:xfrm>
              <a:off x="990600" y="1676400"/>
              <a:ext cx="1905000" cy="14478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48" name="Rectangle 5" descr="胡桃">
              <a:extLst>
                <a:ext uri="{FF2B5EF4-FFF2-40B4-BE49-F238E27FC236}">
                  <a16:creationId xmlns:a16="http://schemas.microsoft.com/office/drawing/2014/main" id="{4A55A498-B52A-4C43-92D7-376A6EF5336C}"/>
                </a:ext>
              </a:extLst>
            </p:cNvPr>
            <p:cNvSpPr>
              <a:spLocks noChangeArrowheads="1"/>
            </p:cNvSpPr>
            <p:nvPr/>
          </p:nvSpPr>
          <p:spPr bwMode="invGray">
            <a:xfrm>
              <a:off x="1676400" y="1981200"/>
              <a:ext cx="533400" cy="838200"/>
            </a:xfrm>
            <a:prstGeom prst="rect">
              <a:avLst/>
            </a:prstGeom>
            <a:blipFill dpi="0" rotWithShape="1">
              <a:blip r:embed="rId2"/>
              <a:srcRect/>
              <a:tile tx="0" ty="0" sx="100000" sy="100000" flip="none" algn="tl"/>
            </a:blip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grpSp>
          <p:nvGrpSpPr>
            <p:cNvPr id="49" name="Group 6">
              <a:extLst>
                <a:ext uri="{FF2B5EF4-FFF2-40B4-BE49-F238E27FC236}">
                  <a16:creationId xmlns:a16="http://schemas.microsoft.com/office/drawing/2014/main" id="{8B05E451-02ED-43F4-A128-3A70D66C9FEE}"/>
                </a:ext>
              </a:extLst>
            </p:cNvPr>
            <p:cNvGrpSpPr>
              <a:grpSpLocks/>
            </p:cNvGrpSpPr>
            <p:nvPr/>
          </p:nvGrpSpPr>
          <p:grpSpPr bwMode="auto">
            <a:xfrm>
              <a:off x="1219200" y="2057400"/>
              <a:ext cx="304800" cy="609600"/>
              <a:chOff x="768" y="1536"/>
              <a:chExt cx="192" cy="384"/>
            </a:xfrm>
          </p:grpSpPr>
          <p:sp>
            <p:nvSpPr>
              <p:cNvPr id="72" name="AutoShape 7">
                <a:extLst>
                  <a:ext uri="{FF2B5EF4-FFF2-40B4-BE49-F238E27FC236}">
                    <a16:creationId xmlns:a16="http://schemas.microsoft.com/office/drawing/2014/main" id="{8BA327FB-45BB-42D0-BE39-605F6E8AA76B}"/>
                  </a:ext>
                </a:extLst>
              </p:cNvPr>
              <p:cNvSpPr>
                <a:spLocks noChangeArrowheads="1"/>
              </p:cNvSpPr>
              <p:nvPr/>
            </p:nvSpPr>
            <p:spPr bwMode="invGray">
              <a:xfrm>
                <a:off x="816" y="1536"/>
                <a:ext cx="144" cy="384"/>
              </a:xfrm>
              <a:prstGeom prst="roundRect">
                <a:avLst>
                  <a:gd name="adj" fmla="val 16667"/>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73" name="Oval 8">
                <a:extLst>
                  <a:ext uri="{FF2B5EF4-FFF2-40B4-BE49-F238E27FC236}">
                    <a16:creationId xmlns:a16="http://schemas.microsoft.com/office/drawing/2014/main" id="{9A81570E-6F6C-438B-A14B-B330BEAA10CF}"/>
                  </a:ext>
                </a:extLst>
              </p:cNvPr>
              <p:cNvSpPr>
                <a:spLocks noChangeArrowheads="1"/>
              </p:cNvSpPr>
              <p:nvPr/>
            </p:nvSpPr>
            <p:spPr bwMode="invGray">
              <a:xfrm>
                <a:off x="768" y="1632"/>
                <a:ext cx="192" cy="192"/>
              </a:xfrm>
              <a:prstGeom prst="ellipse">
                <a:avLst/>
              </a:prstGeom>
              <a:solidFill>
                <a:srgbClr val="00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grpSp>
        <p:grpSp>
          <p:nvGrpSpPr>
            <p:cNvPr id="50" name="Group 9">
              <a:extLst>
                <a:ext uri="{FF2B5EF4-FFF2-40B4-BE49-F238E27FC236}">
                  <a16:creationId xmlns:a16="http://schemas.microsoft.com/office/drawing/2014/main" id="{0B11D0C6-337E-4C2D-9048-CDCDF658D42D}"/>
                </a:ext>
              </a:extLst>
            </p:cNvPr>
            <p:cNvGrpSpPr>
              <a:grpSpLocks/>
            </p:cNvGrpSpPr>
            <p:nvPr/>
          </p:nvGrpSpPr>
          <p:grpSpPr bwMode="auto">
            <a:xfrm>
              <a:off x="2438400" y="2057400"/>
              <a:ext cx="304800" cy="609600"/>
              <a:chOff x="2640" y="1584"/>
              <a:chExt cx="192" cy="384"/>
            </a:xfrm>
          </p:grpSpPr>
          <p:sp>
            <p:nvSpPr>
              <p:cNvPr id="70" name="AutoShape 10">
                <a:extLst>
                  <a:ext uri="{FF2B5EF4-FFF2-40B4-BE49-F238E27FC236}">
                    <a16:creationId xmlns:a16="http://schemas.microsoft.com/office/drawing/2014/main" id="{10ED6C09-BB99-43FD-8FF6-0BF865878284}"/>
                  </a:ext>
                </a:extLst>
              </p:cNvPr>
              <p:cNvSpPr>
                <a:spLocks noChangeArrowheads="1"/>
              </p:cNvSpPr>
              <p:nvPr/>
            </p:nvSpPr>
            <p:spPr bwMode="invGray">
              <a:xfrm>
                <a:off x="2640" y="1584"/>
                <a:ext cx="144" cy="384"/>
              </a:xfrm>
              <a:prstGeom prst="roundRect">
                <a:avLst>
                  <a:gd name="adj" fmla="val 16667"/>
                </a:avLst>
              </a:prstGeom>
              <a:solidFill>
                <a:srgbClr val="0000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71" name="Oval 11">
                <a:extLst>
                  <a:ext uri="{FF2B5EF4-FFF2-40B4-BE49-F238E27FC236}">
                    <a16:creationId xmlns:a16="http://schemas.microsoft.com/office/drawing/2014/main" id="{3320BC83-C35D-48B7-BEF2-62B75C264321}"/>
                  </a:ext>
                </a:extLst>
              </p:cNvPr>
              <p:cNvSpPr>
                <a:spLocks noChangeArrowheads="1"/>
              </p:cNvSpPr>
              <p:nvPr/>
            </p:nvSpPr>
            <p:spPr bwMode="invGray">
              <a:xfrm>
                <a:off x="2640" y="1680"/>
                <a:ext cx="192" cy="192"/>
              </a:xfrm>
              <a:prstGeom prst="ellipse">
                <a:avLst/>
              </a:prstGeom>
              <a:solidFill>
                <a:srgbClr val="00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grpSp>
        <p:sp>
          <p:nvSpPr>
            <p:cNvPr id="51" name="Rectangle 12">
              <a:extLst>
                <a:ext uri="{FF2B5EF4-FFF2-40B4-BE49-F238E27FC236}">
                  <a16:creationId xmlns:a16="http://schemas.microsoft.com/office/drawing/2014/main" id="{F3BBE8DA-D2BB-4807-BA20-51EAF653895F}"/>
                </a:ext>
              </a:extLst>
            </p:cNvPr>
            <p:cNvSpPr>
              <a:spLocks noChangeArrowheads="1"/>
            </p:cNvSpPr>
            <p:nvPr/>
          </p:nvSpPr>
          <p:spPr bwMode="invGray">
            <a:xfrm>
              <a:off x="990600" y="3200400"/>
              <a:ext cx="1905000" cy="13716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52" name="Rectangle 13" descr="胡桃">
              <a:extLst>
                <a:ext uri="{FF2B5EF4-FFF2-40B4-BE49-F238E27FC236}">
                  <a16:creationId xmlns:a16="http://schemas.microsoft.com/office/drawing/2014/main" id="{0F7BEE91-A03E-4773-86A6-ECBF41BABEB8}"/>
                </a:ext>
              </a:extLst>
            </p:cNvPr>
            <p:cNvSpPr>
              <a:spLocks noChangeArrowheads="1"/>
            </p:cNvSpPr>
            <p:nvPr/>
          </p:nvSpPr>
          <p:spPr bwMode="invGray">
            <a:xfrm>
              <a:off x="1752600" y="3670300"/>
              <a:ext cx="533400" cy="762000"/>
            </a:xfrm>
            <a:prstGeom prst="rect">
              <a:avLst/>
            </a:prstGeom>
            <a:blipFill dpi="0" rotWithShape="1">
              <a:blip r:embed="rId2"/>
              <a:srcRect/>
              <a:tile tx="0" ty="0" sx="100000" sy="100000" flip="none" algn="tl"/>
            </a:blip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grpSp>
          <p:nvGrpSpPr>
            <p:cNvPr id="53" name="Group 14">
              <a:extLst>
                <a:ext uri="{FF2B5EF4-FFF2-40B4-BE49-F238E27FC236}">
                  <a16:creationId xmlns:a16="http://schemas.microsoft.com/office/drawing/2014/main" id="{F040B1E5-18F5-4989-8146-A4CF937A62CE}"/>
                </a:ext>
              </a:extLst>
            </p:cNvPr>
            <p:cNvGrpSpPr>
              <a:grpSpLocks/>
            </p:cNvGrpSpPr>
            <p:nvPr/>
          </p:nvGrpSpPr>
          <p:grpSpPr bwMode="auto">
            <a:xfrm>
              <a:off x="1219200" y="3670300"/>
              <a:ext cx="304800" cy="609600"/>
              <a:chOff x="768" y="1536"/>
              <a:chExt cx="192" cy="384"/>
            </a:xfrm>
          </p:grpSpPr>
          <p:sp>
            <p:nvSpPr>
              <p:cNvPr id="68" name="AutoShape 15">
                <a:extLst>
                  <a:ext uri="{FF2B5EF4-FFF2-40B4-BE49-F238E27FC236}">
                    <a16:creationId xmlns:a16="http://schemas.microsoft.com/office/drawing/2014/main" id="{F1C28E6B-B035-4BFF-B29E-16C4BAFAC55E}"/>
                  </a:ext>
                </a:extLst>
              </p:cNvPr>
              <p:cNvSpPr>
                <a:spLocks noChangeArrowheads="1"/>
              </p:cNvSpPr>
              <p:nvPr/>
            </p:nvSpPr>
            <p:spPr bwMode="invGray">
              <a:xfrm>
                <a:off x="816" y="1536"/>
                <a:ext cx="144" cy="384"/>
              </a:xfrm>
              <a:prstGeom prst="roundRect">
                <a:avLst>
                  <a:gd name="adj" fmla="val 16667"/>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69" name="Oval 16">
                <a:extLst>
                  <a:ext uri="{FF2B5EF4-FFF2-40B4-BE49-F238E27FC236}">
                    <a16:creationId xmlns:a16="http://schemas.microsoft.com/office/drawing/2014/main" id="{C19499EB-AE82-4235-A17C-CF3701987CF3}"/>
                  </a:ext>
                </a:extLst>
              </p:cNvPr>
              <p:cNvSpPr>
                <a:spLocks noChangeArrowheads="1"/>
              </p:cNvSpPr>
              <p:nvPr/>
            </p:nvSpPr>
            <p:spPr bwMode="invGray">
              <a:xfrm>
                <a:off x="768" y="1632"/>
                <a:ext cx="192" cy="192"/>
              </a:xfrm>
              <a:prstGeom prst="ellipse">
                <a:avLst/>
              </a:prstGeom>
              <a:solidFill>
                <a:srgbClr val="00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grpSp>
        <p:grpSp>
          <p:nvGrpSpPr>
            <p:cNvPr id="54" name="Group 17">
              <a:extLst>
                <a:ext uri="{FF2B5EF4-FFF2-40B4-BE49-F238E27FC236}">
                  <a16:creationId xmlns:a16="http://schemas.microsoft.com/office/drawing/2014/main" id="{CF900491-D737-4017-91CF-0F2EA3741321}"/>
                </a:ext>
              </a:extLst>
            </p:cNvPr>
            <p:cNvGrpSpPr>
              <a:grpSpLocks/>
            </p:cNvGrpSpPr>
            <p:nvPr/>
          </p:nvGrpSpPr>
          <p:grpSpPr bwMode="auto">
            <a:xfrm rot="5323306" flipV="1">
              <a:off x="1863725" y="3089275"/>
              <a:ext cx="319088" cy="693738"/>
              <a:chOff x="2640" y="1584"/>
              <a:chExt cx="192" cy="384"/>
            </a:xfrm>
          </p:grpSpPr>
          <p:sp>
            <p:nvSpPr>
              <p:cNvPr id="66" name="AutoShape 18">
                <a:extLst>
                  <a:ext uri="{FF2B5EF4-FFF2-40B4-BE49-F238E27FC236}">
                    <a16:creationId xmlns:a16="http://schemas.microsoft.com/office/drawing/2014/main" id="{6E927FF1-07A9-45BB-BD0C-ED0EF178D6A8}"/>
                  </a:ext>
                </a:extLst>
              </p:cNvPr>
              <p:cNvSpPr>
                <a:spLocks noChangeArrowheads="1"/>
              </p:cNvSpPr>
              <p:nvPr/>
            </p:nvSpPr>
            <p:spPr bwMode="invGray">
              <a:xfrm>
                <a:off x="2640" y="1584"/>
                <a:ext cx="144" cy="384"/>
              </a:xfrm>
              <a:prstGeom prst="roundRect">
                <a:avLst>
                  <a:gd name="adj" fmla="val 16667"/>
                </a:avLst>
              </a:prstGeom>
              <a:solidFill>
                <a:srgbClr val="0000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67" name="Oval 19">
                <a:extLst>
                  <a:ext uri="{FF2B5EF4-FFF2-40B4-BE49-F238E27FC236}">
                    <a16:creationId xmlns:a16="http://schemas.microsoft.com/office/drawing/2014/main" id="{EC24DEF9-D020-47B9-9520-0A937853FB9A}"/>
                  </a:ext>
                </a:extLst>
              </p:cNvPr>
              <p:cNvSpPr>
                <a:spLocks noChangeArrowheads="1"/>
              </p:cNvSpPr>
              <p:nvPr/>
            </p:nvSpPr>
            <p:spPr bwMode="invGray">
              <a:xfrm>
                <a:off x="2640" y="1680"/>
                <a:ext cx="192" cy="192"/>
              </a:xfrm>
              <a:prstGeom prst="ellipse">
                <a:avLst/>
              </a:prstGeom>
              <a:solidFill>
                <a:srgbClr val="00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grpSp>
        <p:sp>
          <p:nvSpPr>
            <p:cNvPr id="55" name="Rectangle 20">
              <a:extLst>
                <a:ext uri="{FF2B5EF4-FFF2-40B4-BE49-F238E27FC236}">
                  <a16:creationId xmlns:a16="http://schemas.microsoft.com/office/drawing/2014/main" id="{E9678972-84EA-4C13-9D3E-DF9B83D6F103}"/>
                </a:ext>
              </a:extLst>
            </p:cNvPr>
            <p:cNvSpPr>
              <a:spLocks noChangeArrowheads="1"/>
            </p:cNvSpPr>
            <p:nvPr/>
          </p:nvSpPr>
          <p:spPr bwMode="invGray">
            <a:xfrm>
              <a:off x="990600" y="4724400"/>
              <a:ext cx="1905000" cy="14478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56" name="Rectangle 21" descr="胡桃">
              <a:extLst>
                <a:ext uri="{FF2B5EF4-FFF2-40B4-BE49-F238E27FC236}">
                  <a16:creationId xmlns:a16="http://schemas.microsoft.com/office/drawing/2014/main" id="{30167862-7F24-4D39-A736-7E2800787EE6}"/>
                </a:ext>
              </a:extLst>
            </p:cNvPr>
            <p:cNvSpPr>
              <a:spLocks noChangeArrowheads="1"/>
            </p:cNvSpPr>
            <p:nvPr/>
          </p:nvSpPr>
          <p:spPr bwMode="invGray">
            <a:xfrm>
              <a:off x="1752600" y="5029200"/>
              <a:ext cx="533400" cy="838200"/>
            </a:xfrm>
            <a:prstGeom prst="rect">
              <a:avLst/>
            </a:prstGeom>
            <a:blipFill dpi="0" rotWithShape="1">
              <a:blip r:embed="rId2"/>
              <a:srcRect/>
              <a:tile tx="0" ty="0" sx="100000" sy="100000" flip="none" algn="tl"/>
            </a:blip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grpSp>
          <p:nvGrpSpPr>
            <p:cNvPr id="57" name="Group 22">
              <a:extLst>
                <a:ext uri="{FF2B5EF4-FFF2-40B4-BE49-F238E27FC236}">
                  <a16:creationId xmlns:a16="http://schemas.microsoft.com/office/drawing/2014/main" id="{13430AF7-DE08-47CB-8EC6-19FE57189473}"/>
                </a:ext>
              </a:extLst>
            </p:cNvPr>
            <p:cNvGrpSpPr>
              <a:grpSpLocks/>
            </p:cNvGrpSpPr>
            <p:nvPr/>
          </p:nvGrpSpPr>
          <p:grpSpPr bwMode="auto">
            <a:xfrm rot="809744">
              <a:off x="1168400" y="4767263"/>
              <a:ext cx="342900" cy="685800"/>
              <a:chOff x="768" y="1536"/>
              <a:chExt cx="192" cy="384"/>
            </a:xfrm>
          </p:grpSpPr>
          <p:sp>
            <p:nvSpPr>
              <p:cNvPr id="64" name="AutoShape 23">
                <a:extLst>
                  <a:ext uri="{FF2B5EF4-FFF2-40B4-BE49-F238E27FC236}">
                    <a16:creationId xmlns:a16="http://schemas.microsoft.com/office/drawing/2014/main" id="{9EA737B5-17FE-4E9E-B1CF-A227701F901E}"/>
                  </a:ext>
                </a:extLst>
              </p:cNvPr>
              <p:cNvSpPr>
                <a:spLocks noChangeArrowheads="1"/>
              </p:cNvSpPr>
              <p:nvPr/>
            </p:nvSpPr>
            <p:spPr bwMode="invGray">
              <a:xfrm>
                <a:off x="816" y="1536"/>
                <a:ext cx="144" cy="384"/>
              </a:xfrm>
              <a:prstGeom prst="roundRect">
                <a:avLst>
                  <a:gd name="adj" fmla="val 16667"/>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65" name="Oval 24">
                <a:extLst>
                  <a:ext uri="{FF2B5EF4-FFF2-40B4-BE49-F238E27FC236}">
                    <a16:creationId xmlns:a16="http://schemas.microsoft.com/office/drawing/2014/main" id="{7FEE9813-C7EC-47E1-A64F-040681608577}"/>
                  </a:ext>
                </a:extLst>
              </p:cNvPr>
              <p:cNvSpPr>
                <a:spLocks noChangeArrowheads="1"/>
              </p:cNvSpPr>
              <p:nvPr/>
            </p:nvSpPr>
            <p:spPr bwMode="invGray">
              <a:xfrm>
                <a:off x="768" y="1632"/>
                <a:ext cx="192" cy="192"/>
              </a:xfrm>
              <a:prstGeom prst="ellipse">
                <a:avLst/>
              </a:prstGeom>
              <a:solidFill>
                <a:srgbClr val="00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grpSp>
        <p:grpSp>
          <p:nvGrpSpPr>
            <p:cNvPr id="58" name="Group 25">
              <a:extLst>
                <a:ext uri="{FF2B5EF4-FFF2-40B4-BE49-F238E27FC236}">
                  <a16:creationId xmlns:a16="http://schemas.microsoft.com/office/drawing/2014/main" id="{4DF46D89-12A7-425D-95A4-2AA33B3FCF22}"/>
                </a:ext>
              </a:extLst>
            </p:cNvPr>
            <p:cNvGrpSpPr>
              <a:grpSpLocks/>
            </p:cNvGrpSpPr>
            <p:nvPr/>
          </p:nvGrpSpPr>
          <p:grpSpPr bwMode="auto">
            <a:xfrm rot="20584350">
              <a:off x="1262063" y="5508625"/>
              <a:ext cx="298450" cy="595313"/>
              <a:chOff x="2640" y="1584"/>
              <a:chExt cx="192" cy="384"/>
            </a:xfrm>
          </p:grpSpPr>
          <p:sp>
            <p:nvSpPr>
              <p:cNvPr id="62" name="AutoShape 26">
                <a:extLst>
                  <a:ext uri="{FF2B5EF4-FFF2-40B4-BE49-F238E27FC236}">
                    <a16:creationId xmlns:a16="http://schemas.microsoft.com/office/drawing/2014/main" id="{E91A9674-FE8B-4988-9382-5350025B3312}"/>
                  </a:ext>
                </a:extLst>
              </p:cNvPr>
              <p:cNvSpPr>
                <a:spLocks noChangeArrowheads="1"/>
              </p:cNvSpPr>
              <p:nvPr/>
            </p:nvSpPr>
            <p:spPr bwMode="invGray">
              <a:xfrm>
                <a:off x="2640" y="1584"/>
                <a:ext cx="144" cy="384"/>
              </a:xfrm>
              <a:prstGeom prst="roundRect">
                <a:avLst>
                  <a:gd name="adj" fmla="val 16667"/>
                </a:avLst>
              </a:prstGeom>
              <a:solidFill>
                <a:srgbClr val="0000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63" name="Oval 27">
                <a:extLst>
                  <a:ext uri="{FF2B5EF4-FFF2-40B4-BE49-F238E27FC236}">
                    <a16:creationId xmlns:a16="http://schemas.microsoft.com/office/drawing/2014/main" id="{DC1AF639-FB3A-484E-80E2-112C68BBBD2E}"/>
                  </a:ext>
                </a:extLst>
              </p:cNvPr>
              <p:cNvSpPr>
                <a:spLocks noChangeArrowheads="1"/>
              </p:cNvSpPr>
              <p:nvPr/>
            </p:nvSpPr>
            <p:spPr bwMode="invGray">
              <a:xfrm>
                <a:off x="2640" y="1680"/>
                <a:ext cx="192" cy="192"/>
              </a:xfrm>
              <a:prstGeom prst="ellipse">
                <a:avLst/>
              </a:prstGeom>
              <a:solidFill>
                <a:srgbClr val="00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grpSp>
        <p:sp>
          <p:nvSpPr>
            <p:cNvPr id="59" name="Rectangle 28">
              <a:extLst>
                <a:ext uri="{FF2B5EF4-FFF2-40B4-BE49-F238E27FC236}">
                  <a16:creationId xmlns:a16="http://schemas.microsoft.com/office/drawing/2014/main" id="{2E874D50-B8EE-4F46-8AA1-803A330E6A28}"/>
                </a:ext>
              </a:extLst>
            </p:cNvPr>
            <p:cNvSpPr>
              <a:spLocks noChangeArrowheads="1"/>
            </p:cNvSpPr>
            <p:nvPr/>
          </p:nvSpPr>
          <p:spPr bwMode="invGray">
            <a:xfrm>
              <a:off x="2971800" y="1676400"/>
              <a:ext cx="5029200" cy="14478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20000"/>
                </a:spcBef>
              </a:pPr>
              <a:r>
                <a:rPr lang="zh-CN" altLang="en-US" sz="2200" b="1" dirty="0">
                  <a:solidFill>
                    <a:schemeClr val="tx1"/>
                  </a:solidFill>
                  <a:ea typeface="宋体" panose="02010600030101010101" pitchFamily="2" charset="-122"/>
                </a:rPr>
                <a:t>面对面</a:t>
              </a:r>
            </a:p>
            <a:p>
              <a:pPr algn="ctr">
                <a:spcBef>
                  <a:spcPct val="20000"/>
                </a:spcBef>
              </a:pPr>
              <a:r>
                <a:rPr lang="zh-CN" altLang="en-US" sz="2200" b="1" dirty="0">
                  <a:solidFill>
                    <a:schemeClr val="tx1"/>
                  </a:solidFill>
                  <a:ea typeface="宋体" panose="02010600030101010101" pitchFamily="2" charset="-122"/>
                </a:rPr>
                <a:t>使自己和对方保持距离</a:t>
              </a:r>
            </a:p>
            <a:p>
              <a:pPr algn="ctr">
                <a:spcBef>
                  <a:spcPct val="20000"/>
                </a:spcBef>
              </a:pPr>
              <a:r>
                <a:rPr lang="zh-CN" altLang="en-US" sz="2200" b="1" dirty="0">
                  <a:solidFill>
                    <a:schemeClr val="tx1"/>
                  </a:solidFill>
                  <a:ea typeface="宋体" panose="02010600030101010101" pitchFamily="2" charset="-122"/>
                </a:rPr>
                <a:t>有助于表达不同的观点</a:t>
              </a:r>
            </a:p>
          </p:txBody>
        </p:sp>
        <p:sp>
          <p:nvSpPr>
            <p:cNvPr id="60" name="Rectangle 29">
              <a:extLst>
                <a:ext uri="{FF2B5EF4-FFF2-40B4-BE49-F238E27FC236}">
                  <a16:creationId xmlns:a16="http://schemas.microsoft.com/office/drawing/2014/main" id="{66B702AE-6012-47E8-8A6B-4D1B90987912}"/>
                </a:ext>
              </a:extLst>
            </p:cNvPr>
            <p:cNvSpPr>
              <a:spLocks noChangeArrowheads="1"/>
            </p:cNvSpPr>
            <p:nvPr/>
          </p:nvSpPr>
          <p:spPr bwMode="invGray">
            <a:xfrm>
              <a:off x="2971800" y="3200400"/>
              <a:ext cx="5029200" cy="14478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20000"/>
                </a:spcBef>
              </a:pPr>
              <a:r>
                <a:rPr lang="zh-CN" altLang="en-US" sz="2200" b="1" dirty="0">
                  <a:solidFill>
                    <a:schemeClr val="tx1"/>
                  </a:solidFill>
                  <a:ea typeface="宋体" panose="02010600030101010101" pitchFamily="2" charset="-122"/>
                </a:rPr>
                <a:t>支持性</a:t>
              </a:r>
            </a:p>
            <a:p>
              <a:pPr algn="ctr">
                <a:spcBef>
                  <a:spcPct val="20000"/>
                </a:spcBef>
              </a:pPr>
              <a:r>
                <a:rPr lang="zh-CN" altLang="en-US" sz="2200" b="1" dirty="0">
                  <a:solidFill>
                    <a:schemeClr val="tx1"/>
                  </a:solidFill>
                  <a:ea typeface="宋体" panose="02010600030101010101" pitchFamily="2" charset="-122"/>
                </a:rPr>
                <a:t>有助于消除障碍</a:t>
              </a:r>
            </a:p>
            <a:p>
              <a:pPr algn="ctr">
                <a:spcBef>
                  <a:spcPct val="20000"/>
                </a:spcBef>
              </a:pPr>
              <a:r>
                <a:rPr lang="zh-CN" altLang="en-US" sz="2200" b="1" dirty="0">
                  <a:solidFill>
                    <a:schemeClr val="tx1"/>
                  </a:solidFill>
                  <a:ea typeface="宋体" panose="02010600030101010101" pitchFamily="2" charset="-122"/>
                </a:rPr>
                <a:t>并且可以进行目光接触</a:t>
              </a:r>
            </a:p>
          </p:txBody>
        </p:sp>
        <p:sp>
          <p:nvSpPr>
            <p:cNvPr id="61" name="Rectangle 30">
              <a:extLst>
                <a:ext uri="{FF2B5EF4-FFF2-40B4-BE49-F238E27FC236}">
                  <a16:creationId xmlns:a16="http://schemas.microsoft.com/office/drawing/2014/main" id="{F9283688-1D30-4782-9D8C-B98B20A6C94D}"/>
                </a:ext>
              </a:extLst>
            </p:cNvPr>
            <p:cNvSpPr>
              <a:spLocks noChangeArrowheads="1"/>
            </p:cNvSpPr>
            <p:nvPr/>
          </p:nvSpPr>
          <p:spPr bwMode="invGray">
            <a:xfrm>
              <a:off x="2971800" y="4724400"/>
              <a:ext cx="5029200" cy="14478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20000"/>
                </a:spcBef>
              </a:pPr>
              <a:r>
                <a:rPr lang="zh-CN" altLang="en-US" sz="2200" b="1" dirty="0">
                  <a:solidFill>
                    <a:schemeClr val="tx1"/>
                  </a:solidFill>
                  <a:ea typeface="宋体" panose="02010600030101010101" pitchFamily="2" charset="-122"/>
                </a:rPr>
                <a:t>合作性</a:t>
              </a:r>
            </a:p>
            <a:p>
              <a:pPr algn="ctr">
                <a:spcBef>
                  <a:spcPct val="20000"/>
                </a:spcBef>
              </a:pPr>
              <a:r>
                <a:rPr lang="zh-CN" altLang="en-US" sz="2200" b="1" dirty="0">
                  <a:solidFill>
                    <a:schemeClr val="tx1"/>
                  </a:solidFill>
                  <a:ea typeface="宋体" panose="02010600030101010101" pitchFamily="2" charset="-122"/>
                </a:rPr>
                <a:t>彼此之间是合作关系</a:t>
              </a:r>
            </a:p>
            <a:p>
              <a:pPr algn="ctr">
                <a:spcBef>
                  <a:spcPct val="20000"/>
                </a:spcBef>
              </a:pPr>
              <a:r>
                <a:rPr lang="zh-CN" altLang="en-US" sz="2200" b="1" dirty="0">
                  <a:solidFill>
                    <a:schemeClr val="tx1"/>
                  </a:solidFill>
                  <a:ea typeface="宋体" panose="02010600030101010101" pitchFamily="2" charset="-122"/>
                </a:rPr>
                <a:t>表示观点相似</a:t>
              </a:r>
            </a:p>
          </p:txBody>
        </p:sp>
      </p:grpSp>
    </p:spTree>
    <p:extLst>
      <p:ext uri="{BB962C8B-B14F-4D97-AF65-F5344CB8AC3E}">
        <p14:creationId xmlns:p14="http://schemas.microsoft.com/office/powerpoint/2010/main" val="2736932907"/>
      </p:ext>
    </p:extLst>
  </p:cSld>
  <p:clrMapOvr>
    <a:masterClrMapping/>
  </p:clrMapOvr>
  <p:transition>
    <p:wip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114</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10.2.</a:t>
            </a:r>
            <a:r>
              <a:rPr lang="zh-CN" altLang="en-US" sz="2400" b="1" dirty="0">
                <a:solidFill>
                  <a:srgbClr val="C00000"/>
                </a:solidFill>
                <a:latin typeface="Verdana"/>
                <a:ea typeface="微软雅黑"/>
              </a:rPr>
              <a:t>沟通方法</a:t>
            </a:r>
            <a:r>
              <a:rPr lang="en-US" altLang="zh-CN" sz="2400" b="1" dirty="0">
                <a:solidFill>
                  <a:srgbClr val="C00000"/>
                </a:solidFill>
                <a:latin typeface="Verdana"/>
                <a:ea typeface="微软雅黑"/>
              </a:rPr>
              <a:t>—</a:t>
            </a:r>
            <a:r>
              <a:rPr lang="zh-CN" altLang="en-US" sz="2400" b="1" dirty="0">
                <a:solidFill>
                  <a:srgbClr val="C00000"/>
                </a:solidFill>
                <a:latin typeface="Verdana"/>
                <a:ea typeface="微软雅黑"/>
              </a:rPr>
              <a:t>有效倾听</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466EDC7B-CED1-4EBD-8F74-5FFBE8022074}"/>
              </a:ext>
            </a:extLst>
          </p:cNvPr>
          <p:cNvGrpSpPr/>
          <p:nvPr/>
        </p:nvGrpSpPr>
        <p:grpSpPr>
          <a:xfrm>
            <a:off x="1143000" y="1333500"/>
            <a:ext cx="6858000" cy="4191000"/>
            <a:chOff x="1143000" y="1066800"/>
            <a:chExt cx="6858000" cy="4191000"/>
          </a:xfrm>
        </p:grpSpPr>
        <p:sp>
          <p:nvSpPr>
            <p:cNvPr id="13" name="AutoShape 3">
              <a:extLst>
                <a:ext uri="{FF2B5EF4-FFF2-40B4-BE49-F238E27FC236}">
                  <a16:creationId xmlns:a16="http://schemas.microsoft.com/office/drawing/2014/main" id="{E9463EAD-E12A-4372-AB2C-88AFEFD94377}"/>
                </a:ext>
              </a:extLst>
            </p:cNvPr>
            <p:cNvSpPr>
              <a:spLocks noChangeArrowheads="1"/>
            </p:cNvSpPr>
            <p:nvPr/>
          </p:nvSpPr>
          <p:spPr bwMode="auto">
            <a:xfrm>
              <a:off x="1143000" y="1066800"/>
              <a:ext cx="2209800" cy="1295400"/>
            </a:xfrm>
            <a:prstGeom prst="roundRect">
              <a:avLst>
                <a:gd name="adj" fmla="val 16667"/>
              </a:avLst>
            </a:prstGeom>
            <a:solidFill>
              <a:srgbClr val="0000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lgn="ctr">
                  <a:solidFill>
                    <a:schemeClr val="tx1"/>
                  </a:solidFill>
                  <a:round/>
                  <a:headEnd/>
                  <a:tailEnd/>
                </a14:hiddenLine>
              </a:ext>
            </a:extLst>
          </p:spPr>
          <p:txBody>
            <a:bodyPr wrap="none" anchor="ctr"/>
            <a:lstStyle/>
            <a:p>
              <a:pPr algn="ctr"/>
              <a:r>
                <a:rPr lang="zh-CN" altLang="en-US" sz="2000">
                  <a:solidFill>
                    <a:schemeClr val="bg1"/>
                  </a:solidFill>
                </a:rPr>
                <a:t>不要打断</a:t>
              </a:r>
            </a:p>
            <a:p>
              <a:pPr algn="ctr"/>
              <a:r>
                <a:rPr lang="zh-CN" altLang="en-US" sz="2000">
                  <a:solidFill>
                    <a:schemeClr val="bg1"/>
                  </a:solidFill>
                </a:rPr>
                <a:t>讲话人</a:t>
              </a:r>
            </a:p>
          </p:txBody>
        </p:sp>
        <p:sp>
          <p:nvSpPr>
            <p:cNvPr id="14" name="AutoShape 4">
              <a:extLst>
                <a:ext uri="{FF2B5EF4-FFF2-40B4-BE49-F238E27FC236}">
                  <a16:creationId xmlns:a16="http://schemas.microsoft.com/office/drawing/2014/main" id="{B4E0B265-524A-49CE-B24D-A2119737713E}"/>
                </a:ext>
              </a:extLst>
            </p:cNvPr>
            <p:cNvSpPr>
              <a:spLocks noChangeArrowheads="1"/>
            </p:cNvSpPr>
            <p:nvPr/>
          </p:nvSpPr>
          <p:spPr bwMode="auto">
            <a:xfrm>
              <a:off x="3505200" y="1066800"/>
              <a:ext cx="2209800" cy="1295400"/>
            </a:xfrm>
            <a:prstGeom prst="roundRect">
              <a:avLst>
                <a:gd name="adj" fmla="val 16667"/>
              </a:avLst>
            </a:prstGeom>
            <a:solidFill>
              <a:srgbClr val="0000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lgn="ctr">
                  <a:solidFill>
                    <a:schemeClr val="tx1"/>
                  </a:solidFill>
                  <a:round/>
                  <a:headEnd/>
                  <a:tailEnd/>
                </a14:hiddenLine>
              </a:ext>
            </a:extLst>
          </p:spPr>
          <p:txBody>
            <a:bodyPr wrap="none" anchor="ctr"/>
            <a:lstStyle/>
            <a:p>
              <a:pPr algn="ctr"/>
              <a:r>
                <a:rPr lang="zh-CN" altLang="en-US" sz="2000">
                  <a:solidFill>
                    <a:schemeClr val="bg1"/>
                  </a:solidFill>
                </a:rPr>
                <a:t>设身处地从</a:t>
              </a:r>
            </a:p>
            <a:p>
              <a:pPr algn="ctr"/>
              <a:r>
                <a:rPr lang="zh-CN" altLang="en-US" sz="2000">
                  <a:solidFill>
                    <a:schemeClr val="bg1"/>
                  </a:solidFill>
                </a:rPr>
                <a:t>对方角度着想</a:t>
              </a:r>
            </a:p>
          </p:txBody>
        </p:sp>
        <p:sp>
          <p:nvSpPr>
            <p:cNvPr id="15" name="AutoShape 5">
              <a:extLst>
                <a:ext uri="{FF2B5EF4-FFF2-40B4-BE49-F238E27FC236}">
                  <a16:creationId xmlns:a16="http://schemas.microsoft.com/office/drawing/2014/main" id="{8337CA02-0D51-4A20-8F71-08FB9A461553}"/>
                </a:ext>
              </a:extLst>
            </p:cNvPr>
            <p:cNvSpPr>
              <a:spLocks noChangeArrowheads="1"/>
            </p:cNvSpPr>
            <p:nvPr/>
          </p:nvSpPr>
          <p:spPr bwMode="auto">
            <a:xfrm>
              <a:off x="5791200" y="1066800"/>
              <a:ext cx="2209800" cy="1295400"/>
            </a:xfrm>
            <a:prstGeom prst="roundRect">
              <a:avLst>
                <a:gd name="adj" fmla="val 16667"/>
              </a:avLst>
            </a:prstGeom>
            <a:solidFill>
              <a:srgbClr val="0000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lgn="ctr">
                  <a:solidFill>
                    <a:schemeClr val="tx1"/>
                  </a:solidFill>
                  <a:round/>
                  <a:headEnd/>
                  <a:tailEnd/>
                </a14:hiddenLine>
              </a:ext>
            </a:extLst>
          </p:spPr>
          <p:txBody>
            <a:bodyPr wrap="none" anchor="ctr"/>
            <a:lstStyle/>
            <a:p>
              <a:pPr algn="ctr"/>
              <a:r>
                <a:rPr lang="zh-CN" altLang="en-US" sz="2000">
                  <a:solidFill>
                    <a:schemeClr val="bg1"/>
                  </a:solidFill>
                </a:rPr>
                <a:t>要努力做到</a:t>
              </a:r>
            </a:p>
            <a:p>
              <a:pPr algn="ctr"/>
              <a:r>
                <a:rPr lang="zh-CN" altLang="en-US" sz="2000">
                  <a:solidFill>
                    <a:schemeClr val="bg1"/>
                  </a:solidFill>
                </a:rPr>
                <a:t>不发火</a:t>
              </a:r>
            </a:p>
          </p:txBody>
        </p:sp>
        <p:sp>
          <p:nvSpPr>
            <p:cNvPr id="16" name="AutoShape 6">
              <a:extLst>
                <a:ext uri="{FF2B5EF4-FFF2-40B4-BE49-F238E27FC236}">
                  <a16:creationId xmlns:a16="http://schemas.microsoft.com/office/drawing/2014/main" id="{671BE35A-3360-4F33-BCA8-5FF7E3BB9236}"/>
                </a:ext>
              </a:extLst>
            </p:cNvPr>
            <p:cNvSpPr>
              <a:spLocks noChangeArrowheads="1"/>
            </p:cNvSpPr>
            <p:nvPr/>
          </p:nvSpPr>
          <p:spPr bwMode="auto">
            <a:xfrm>
              <a:off x="1143000" y="2514600"/>
              <a:ext cx="2209800" cy="1295400"/>
            </a:xfrm>
            <a:prstGeom prst="roundRect">
              <a:avLst>
                <a:gd name="adj" fmla="val 16667"/>
              </a:avLst>
            </a:prstGeom>
            <a:solidFill>
              <a:srgbClr val="0000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lgn="ctr">
                  <a:solidFill>
                    <a:schemeClr val="tx1"/>
                  </a:solidFill>
                  <a:round/>
                  <a:headEnd/>
                  <a:tailEnd/>
                </a14:hiddenLine>
              </a:ext>
            </a:extLst>
          </p:spPr>
          <p:txBody>
            <a:bodyPr wrap="none" anchor="ctr"/>
            <a:lstStyle/>
            <a:p>
              <a:pPr algn="ctr"/>
              <a:r>
                <a:rPr lang="zh-CN" altLang="en-US" sz="2000">
                  <a:solidFill>
                    <a:schemeClr val="bg1"/>
                  </a:solidFill>
                </a:rPr>
                <a:t>针对听到的内容</a:t>
              </a:r>
            </a:p>
            <a:p>
              <a:pPr algn="ctr"/>
              <a:r>
                <a:rPr lang="zh-CN" altLang="en-US" sz="2000">
                  <a:solidFill>
                    <a:schemeClr val="bg1"/>
                  </a:solidFill>
                </a:rPr>
                <a:t>而不是讲话者本人</a:t>
              </a:r>
            </a:p>
          </p:txBody>
        </p:sp>
        <p:sp>
          <p:nvSpPr>
            <p:cNvPr id="17" name="AutoShape 7">
              <a:extLst>
                <a:ext uri="{FF2B5EF4-FFF2-40B4-BE49-F238E27FC236}">
                  <a16:creationId xmlns:a16="http://schemas.microsoft.com/office/drawing/2014/main" id="{D780D803-7447-4BE6-B661-5C2D6F72F074}"/>
                </a:ext>
              </a:extLst>
            </p:cNvPr>
            <p:cNvSpPr>
              <a:spLocks noChangeArrowheads="1"/>
            </p:cNvSpPr>
            <p:nvPr/>
          </p:nvSpPr>
          <p:spPr bwMode="auto">
            <a:xfrm>
              <a:off x="3505200" y="2514600"/>
              <a:ext cx="2209800" cy="1295400"/>
            </a:xfrm>
            <a:prstGeom prst="roundRect">
              <a:avLst>
                <a:gd name="adj" fmla="val 16667"/>
              </a:avLst>
            </a:prstGeom>
            <a:solidFill>
              <a:srgbClr val="0000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lgn="ctr">
                  <a:solidFill>
                    <a:schemeClr val="tx1"/>
                  </a:solidFill>
                  <a:round/>
                  <a:headEnd/>
                  <a:tailEnd/>
                </a14:hiddenLine>
              </a:ext>
            </a:extLst>
          </p:spPr>
          <p:txBody>
            <a:bodyPr wrap="none" anchor="ctr"/>
            <a:lstStyle/>
            <a:p>
              <a:pPr algn="ctr"/>
              <a:r>
                <a:rPr lang="zh-CN" altLang="en-US" sz="2000">
                  <a:solidFill>
                    <a:schemeClr val="bg1"/>
                  </a:solidFill>
                </a:rPr>
                <a:t>使用鼓励性言辞</a:t>
              </a:r>
            </a:p>
            <a:p>
              <a:pPr algn="ctr"/>
              <a:r>
                <a:rPr lang="zh-CN" altLang="en-US" sz="2000">
                  <a:solidFill>
                    <a:schemeClr val="bg1"/>
                  </a:solidFill>
                </a:rPr>
                <a:t>眼神交流</a:t>
              </a:r>
            </a:p>
            <a:p>
              <a:pPr algn="ctr"/>
              <a:r>
                <a:rPr lang="zh-CN" altLang="en-US" sz="2000">
                  <a:solidFill>
                    <a:schemeClr val="bg1"/>
                  </a:solidFill>
                </a:rPr>
                <a:t>赞许地点头</a:t>
              </a:r>
            </a:p>
          </p:txBody>
        </p:sp>
        <p:sp>
          <p:nvSpPr>
            <p:cNvPr id="18" name="AutoShape 8">
              <a:extLst>
                <a:ext uri="{FF2B5EF4-FFF2-40B4-BE49-F238E27FC236}">
                  <a16:creationId xmlns:a16="http://schemas.microsoft.com/office/drawing/2014/main" id="{4CF24400-D1DB-4AFD-8D82-6AE3BD09867D}"/>
                </a:ext>
              </a:extLst>
            </p:cNvPr>
            <p:cNvSpPr>
              <a:spLocks noChangeArrowheads="1"/>
            </p:cNvSpPr>
            <p:nvPr/>
          </p:nvSpPr>
          <p:spPr bwMode="auto">
            <a:xfrm>
              <a:off x="5791200" y="2514600"/>
              <a:ext cx="2209800" cy="1295400"/>
            </a:xfrm>
            <a:prstGeom prst="roundRect">
              <a:avLst>
                <a:gd name="adj" fmla="val 16667"/>
              </a:avLst>
            </a:prstGeom>
            <a:solidFill>
              <a:srgbClr val="0000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lgn="ctr">
                  <a:solidFill>
                    <a:schemeClr val="tx1"/>
                  </a:solidFill>
                  <a:round/>
                  <a:headEnd/>
                  <a:tailEnd/>
                </a14:hiddenLine>
              </a:ext>
            </a:extLst>
          </p:spPr>
          <p:txBody>
            <a:bodyPr wrap="none" anchor="ctr"/>
            <a:lstStyle/>
            <a:p>
              <a:pPr algn="ctr"/>
              <a:r>
                <a:rPr lang="zh-CN" altLang="en-US" sz="2000">
                  <a:solidFill>
                    <a:schemeClr val="bg1"/>
                  </a:solidFill>
                </a:rPr>
                <a:t>避免使用</a:t>
              </a:r>
            </a:p>
            <a:p>
              <a:pPr algn="ctr"/>
              <a:r>
                <a:rPr lang="zh-CN" altLang="en-US" sz="2000">
                  <a:solidFill>
                    <a:schemeClr val="bg1"/>
                  </a:solidFill>
                </a:rPr>
                <a:t>情绪性言辞</a:t>
              </a:r>
            </a:p>
            <a:p>
              <a:pPr algn="ctr"/>
              <a:r>
                <a:rPr lang="zh-CN" altLang="en-US" sz="2000">
                  <a:solidFill>
                    <a:schemeClr val="bg1"/>
                  </a:solidFill>
                </a:rPr>
                <a:t>“您应该、绝对”</a:t>
              </a:r>
            </a:p>
          </p:txBody>
        </p:sp>
        <p:sp>
          <p:nvSpPr>
            <p:cNvPr id="19" name="AutoShape 9">
              <a:extLst>
                <a:ext uri="{FF2B5EF4-FFF2-40B4-BE49-F238E27FC236}">
                  <a16:creationId xmlns:a16="http://schemas.microsoft.com/office/drawing/2014/main" id="{7B556647-A540-4F3B-9041-372626F1F6C8}"/>
                </a:ext>
              </a:extLst>
            </p:cNvPr>
            <p:cNvSpPr>
              <a:spLocks noChangeArrowheads="1"/>
            </p:cNvSpPr>
            <p:nvPr/>
          </p:nvSpPr>
          <p:spPr bwMode="auto">
            <a:xfrm>
              <a:off x="1143000" y="3962400"/>
              <a:ext cx="2209800" cy="1295400"/>
            </a:xfrm>
            <a:prstGeom prst="roundRect">
              <a:avLst>
                <a:gd name="adj" fmla="val 16667"/>
              </a:avLst>
            </a:prstGeom>
            <a:solidFill>
              <a:srgbClr val="0000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lgn="ctr">
                  <a:solidFill>
                    <a:schemeClr val="tx1"/>
                  </a:solidFill>
                  <a:round/>
                  <a:headEnd/>
                  <a:tailEnd/>
                </a14:hiddenLine>
              </a:ext>
            </a:extLst>
          </p:spPr>
          <p:txBody>
            <a:bodyPr wrap="none" anchor="ctr"/>
            <a:lstStyle/>
            <a:p>
              <a:pPr algn="ctr"/>
              <a:r>
                <a:rPr lang="zh-CN" altLang="en-US" sz="2000">
                  <a:solidFill>
                    <a:schemeClr val="bg1"/>
                  </a:solidFill>
                </a:rPr>
                <a:t>不急于下结论</a:t>
              </a:r>
            </a:p>
            <a:p>
              <a:pPr algn="ctr"/>
              <a:r>
                <a:rPr lang="zh-CN" altLang="en-US" sz="2000">
                  <a:solidFill>
                    <a:schemeClr val="bg1"/>
                  </a:solidFill>
                </a:rPr>
                <a:t>不先入为主</a:t>
              </a:r>
            </a:p>
          </p:txBody>
        </p:sp>
        <p:sp>
          <p:nvSpPr>
            <p:cNvPr id="20" name="AutoShape 10">
              <a:extLst>
                <a:ext uri="{FF2B5EF4-FFF2-40B4-BE49-F238E27FC236}">
                  <a16:creationId xmlns:a16="http://schemas.microsoft.com/office/drawing/2014/main" id="{EF3450E0-C522-4690-88BB-40DB287569B3}"/>
                </a:ext>
              </a:extLst>
            </p:cNvPr>
            <p:cNvSpPr>
              <a:spLocks noChangeArrowheads="1"/>
            </p:cNvSpPr>
            <p:nvPr/>
          </p:nvSpPr>
          <p:spPr bwMode="auto">
            <a:xfrm>
              <a:off x="3505200" y="3962400"/>
              <a:ext cx="2209800" cy="1295400"/>
            </a:xfrm>
            <a:prstGeom prst="roundRect">
              <a:avLst>
                <a:gd name="adj" fmla="val 16667"/>
              </a:avLst>
            </a:prstGeom>
            <a:solidFill>
              <a:srgbClr val="0000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lgn="ctr">
                  <a:solidFill>
                    <a:schemeClr val="tx1"/>
                  </a:solidFill>
                  <a:round/>
                  <a:headEnd/>
                  <a:tailEnd/>
                </a14:hiddenLine>
              </a:ext>
            </a:extLst>
          </p:spPr>
          <p:txBody>
            <a:bodyPr wrap="none" anchor="ctr"/>
            <a:lstStyle/>
            <a:p>
              <a:pPr algn="ctr"/>
              <a:r>
                <a:rPr lang="zh-CN" altLang="en-US" sz="2000">
                  <a:solidFill>
                    <a:schemeClr val="bg1"/>
                  </a:solidFill>
                </a:rPr>
                <a:t>引导、提问</a:t>
              </a:r>
            </a:p>
          </p:txBody>
        </p:sp>
        <p:sp>
          <p:nvSpPr>
            <p:cNvPr id="21" name="AutoShape 11">
              <a:extLst>
                <a:ext uri="{FF2B5EF4-FFF2-40B4-BE49-F238E27FC236}">
                  <a16:creationId xmlns:a16="http://schemas.microsoft.com/office/drawing/2014/main" id="{02F9FA40-E245-4663-A6E7-9536A2A09BCE}"/>
                </a:ext>
              </a:extLst>
            </p:cNvPr>
            <p:cNvSpPr>
              <a:spLocks noChangeArrowheads="1"/>
            </p:cNvSpPr>
            <p:nvPr/>
          </p:nvSpPr>
          <p:spPr bwMode="auto">
            <a:xfrm>
              <a:off x="5791200" y="3962400"/>
              <a:ext cx="2209800" cy="1295400"/>
            </a:xfrm>
            <a:prstGeom prst="roundRect">
              <a:avLst>
                <a:gd name="adj" fmla="val 16667"/>
              </a:avLst>
            </a:prstGeom>
            <a:solidFill>
              <a:srgbClr val="0000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lgn="ctr">
                  <a:solidFill>
                    <a:schemeClr val="tx1"/>
                  </a:solidFill>
                  <a:round/>
                  <a:headEnd/>
                  <a:tailEnd/>
                </a14:hiddenLine>
              </a:ext>
            </a:extLst>
          </p:spPr>
          <p:txBody>
            <a:bodyPr wrap="none" anchor="ctr"/>
            <a:lstStyle/>
            <a:p>
              <a:pPr algn="ctr"/>
              <a:r>
                <a:rPr lang="zh-CN" altLang="en-US" sz="2000" dirty="0">
                  <a:solidFill>
                    <a:schemeClr val="bg1"/>
                  </a:solidFill>
                </a:rPr>
                <a:t>复述确认</a:t>
              </a:r>
            </a:p>
          </p:txBody>
        </p:sp>
      </p:grpSp>
    </p:spTree>
    <p:extLst>
      <p:ext uri="{BB962C8B-B14F-4D97-AF65-F5344CB8AC3E}">
        <p14:creationId xmlns:p14="http://schemas.microsoft.com/office/powerpoint/2010/main" val="1711755047"/>
      </p:ext>
    </p:extLst>
  </p:cSld>
  <p:clrMapOvr>
    <a:masterClrMapping/>
  </p:clrMapOvr>
  <p:transition>
    <p:wip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115</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10.2.</a:t>
            </a:r>
            <a:r>
              <a:rPr lang="zh-CN" altLang="en-US" sz="2400" b="1" dirty="0">
                <a:solidFill>
                  <a:srgbClr val="C00000"/>
                </a:solidFill>
                <a:latin typeface="Verdana"/>
                <a:ea typeface="微软雅黑"/>
              </a:rPr>
              <a:t>沟通方法之沟通升级</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 name="图示 2">
            <a:extLst>
              <a:ext uri="{FF2B5EF4-FFF2-40B4-BE49-F238E27FC236}">
                <a16:creationId xmlns:a16="http://schemas.microsoft.com/office/drawing/2014/main" id="{0C50EF26-9E10-4A70-B06E-A20F9A85404A}"/>
              </a:ext>
            </a:extLst>
          </p:cNvPr>
          <p:cNvGraphicFramePr/>
          <p:nvPr>
            <p:extLst>
              <p:ext uri="{D42A27DB-BD31-4B8C-83A1-F6EECF244321}">
                <p14:modId xmlns:p14="http://schemas.microsoft.com/office/powerpoint/2010/main" val="3736588443"/>
              </p:ext>
            </p:extLst>
          </p:nvPr>
        </p:nvGraphicFramePr>
        <p:xfrm>
          <a:off x="558284" y="1397000"/>
          <a:ext cx="8074622" cy="4480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6666190"/>
      </p:ext>
    </p:extLst>
  </p:cSld>
  <p:clrMapOvr>
    <a:masterClrMapping/>
  </p:clrMapOvr>
  <p:transition>
    <p:wip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116</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10.2.</a:t>
            </a:r>
            <a:r>
              <a:rPr lang="zh-CN" altLang="en-US" sz="2400" b="1" dirty="0">
                <a:solidFill>
                  <a:srgbClr val="C00000"/>
                </a:solidFill>
                <a:latin typeface="Verdana"/>
                <a:ea typeface="微软雅黑"/>
              </a:rPr>
              <a:t>沟通方法之开会</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64375114-9912-4196-A143-39F650E52C96}"/>
              </a:ext>
            </a:extLst>
          </p:cNvPr>
          <p:cNvGrpSpPr/>
          <p:nvPr/>
        </p:nvGrpSpPr>
        <p:grpSpPr>
          <a:xfrm>
            <a:off x="704622" y="1188336"/>
            <a:ext cx="7586809" cy="4475101"/>
            <a:chOff x="513583" y="1087376"/>
            <a:chExt cx="8077200" cy="4800600"/>
          </a:xfrm>
        </p:grpSpPr>
        <p:sp>
          <p:nvSpPr>
            <p:cNvPr id="12" name="AutoShape 3">
              <a:extLst>
                <a:ext uri="{FF2B5EF4-FFF2-40B4-BE49-F238E27FC236}">
                  <a16:creationId xmlns:a16="http://schemas.microsoft.com/office/drawing/2014/main" id="{3E30A2DA-547B-45A2-95C7-B9CEAAE251EF}"/>
                </a:ext>
              </a:extLst>
            </p:cNvPr>
            <p:cNvSpPr>
              <a:spLocks noChangeArrowheads="1"/>
            </p:cNvSpPr>
            <p:nvPr/>
          </p:nvSpPr>
          <p:spPr bwMode="auto">
            <a:xfrm>
              <a:off x="513583" y="1087376"/>
              <a:ext cx="2743200" cy="609600"/>
            </a:xfrm>
            <a:prstGeom prst="chevron">
              <a:avLst>
                <a:gd name="adj" fmla="val 40438"/>
              </a:avLst>
            </a:prstGeom>
            <a:gradFill rotWithShape="1">
              <a:gsLst>
                <a:gs pos="0">
                  <a:srgbClr val="0066FF"/>
                </a:gs>
                <a:gs pos="50000">
                  <a:srgbClr val="0066FF">
                    <a:gamma/>
                    <a:tint val="0"/>
                    <a:invGamma/>
                  </a:srgbClr>
                </a:gs>
                <a:gs pos="100000">
                  <a:srgbClr val="0066FF"/>
                </a:gs>
              </a:gsLst>
              <a:lin ang="5400000" scaled="1"/>
            </a:gradFill>
            <a:ln w="12700" algn="ctr">
              <a:solidFill>
                <a:srgbClr val="00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dirty="0">
                  <a:solidFill>
                    <a:schemeClr val="tx1"/>
                  </a:solidFill>
                </a:rPr>
                <a:t>会前筹备</a:t>
              </a:r>
            </a:p>
          </p:txBody>
        </p:sp>
        <p:sp>
          <p:nvSpPr>
            <p:cNvPr id="13" name="AutoShape 4">
              <a:extLst>
                <a:ext uri="{FF2B5EF4-FFF2-40B4-BE49-F238E27FC236}">
                  <a16:creationId xmlns:a16="http://schemas.microsoft.com/office/drawing/2014/main" id="{ED4457DA-9E62-4039-B6AE-22C6325DC01C}"/>
                </a:ext>
              </a:extLst>
            </p:cNvPr>
            <p:cNvSpPr>
              <a:spLocks noChangeArrowheads="1"/>
            </p:cNvSpPr>
            <p:nvPr/>
          </p:nvSpPr>
          <p:spPr bwMode="auto">
            <a:xfrm>
              <a:off x="3180583" y="1087376"/>
              <a:ext cx="2743200" cy="609600"/>
            </a:xfrm>
            <a:prstGeom prst="chevron">
              <a:avLst>
                <a:gd name="adj" fmla="val 40438"/>
              </a:avLst>
            </a:prstGeom>
            <a:gradFill rotWithShape="1">
              <a:gsLst>
                <a:gs pos="0">
                  <a:srgbClr val="33CC33"/>
                </a:gs>
                <a:gs pos="50000">
                  <a:srgbClr val="33CC33">
                    <a:gamma/>
                    <a:tint val="0"/>
                    <a:invGamma/>
                  </a:srgbClr>
                </a:gs>
                <a:gs pos="100000">
                  <a:srgbClr val="33CC33"/>
                </a:gs>
              </a:gsLst>
              <a:lin ang="5400000" scaled="1"/>
            </a:gradFill>
            <a:ln w="12700"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chemeClr val="tx1"/>
                  </a:solidFill>
                </a:rPr>
                <a:t>会间管理</a:t>
              </a:r>
            </a:p>
          </p:txBody>
        </p:sp>
        <p:sp>
          <p:nvSpPr>
            <p:cNvPr id="14" name="AutoShape 5">
              <a:extLst>
                <a:ext uri="{FF2B5EF4-FFF2-40B4-BE49-F238E27FC236}">
                  <a16:creationId xmlns:a16="http://schemas.microsoft.com/office/drawing/2014/main" id="{7AFE9ADF-1230-4221-AAE6-347DAF00168A}"/>
                </a:ext>
              </a:extLst>
            </p:cNvPr>
            <p:cNvSpPr>
              <a:spLocks noChangeArrowheads="1"/>
            </p:cNvSpPr>
            <p:nvPr/>
          </p:nvSpPr>
          <p:spPr bwMode="auto">
            <a:xfrm>
              <a:off x="5847583" y="1087376"/>
              <a:ext cx="2743200" cy="609600"/>
            </a:xfrm>
            <a:prstGeom prst="chevron">
              <a:avLst>
                <a:gd name="adj" fmla="val 40438"/>
              </a:avLst>
            </a:prstGeom>
            <a:gradFill rotWithShape="1">
              <a:gsLst>
                <a:gs pos="0">
                  <a:srgbClr val="FF0000"/>
                </a:gs>
                <a:gs pos="50000">
                  <a:srgbClr val="FF0000">
                    <a:gamma/>
                    <a:tint val="0"/>
                    <a:invGamma/>
                  </a:srgbClr>
                </a:gs>
                <a:gs pos="100000">
                  <a:srgbClr val="FF0000"/>
                </a:gs>
              </a:gsLst>
              <a:lin ang="5400000" scaled="1"/>
            </a:gradFill>
            <a:ln w="127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dirty="0">
                  <a:solidFill>
                    <a:schemeClr val="tx1"/>
                  </a:solidFill>
                </a:rPr>
                <a:t>会后收尾</a:t>
              </a:r>
            </a:p>
          </p:txBody>
        </p:sp>
        <p:sp>
          <p:nvSpPr>
            <p:cNvPr id="15" name="Line 6">
              <a:extLst>
                <a:ext uri="{FF2B5EF4-FFF2-40B4-BE49-F238E27FC236}">
                  <a16:creationId xmlns:a16="http://schemas.microsoft.com/office/drawing/2014/main" id="{AB6CBE87-AB5E-44A7-9B4D-F608637A944B}"/>
                </a:ext>
              </a:extLst>
            </p:cNvPr>
            <p:cNvSpPr>
              <a:spLocks noChangeShapeType="1"/>
            </p:cNvSpPr>
            <p:nvPr/>
          </p:nvSpPr>
          <p:spPr bwMode="auto">
            <a:xfrm>
              <a:off x="1046983" y="1696976"/>
              <a:ext cx="0" cy="3962400"/>
            </a:xfrm>
            <a:prstGeom prst="line">
              <a:avLst/>
            </a:prstGeom>
            <a:noFill/>
            <a:ln w="127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7">
              <a:extLst>
                <a:ext uri="{FF2B5EF4-FFF2-40B4-BE49-F238E27FC236}">
                  <a16:creationId xmlns:a16="http://schemas.microsoft.com/office/drawing/2014/main" id="{C0A6F4DD-BE0A-427C-8B35-7D0B9F370546}"/>
                </a:ext>
              </a:extLst>
            </p:cNvPr>
            <p:cNvSpPr>
              <a:spLocks noChangeArrowheads="1"/>
            </p:cNvSpPr>
            <p:nvPr/>
          </p:nvSpPr>
          <p:spPr bwMode="auto">
            <a:xfrm>
              <a:off x="1427983" y="1925576"/>
              <a:ext cx="1600200" cy="533400"/>
            </a:xfrm>
            <a:prstGeom prst="rect">
              <a:avLst/>
            </a:prstGeom>
            <a:gradFill rotWithShape="1">
              <a:gsLst>
                <a:gs pos="0">
                  <a:srgbClr val="0066FF"/>
                </a:gs>
                <a:gs pos="50000">
                  <a:srgbClr val="0066FF">
                    <a:gamma/>
                    <a:tint val="0"/>
                    <a:invGamma/>
                  </a:srgbClr>
                </a:gs>
                <a:gs pos="100000">
                  <a:srgbClr val="0066FF"/>
                </a:gs>
              </a:gsLst>
              <a:lin ang="5400000" scaled="1"/>
            </a:gradFill>
            <a:ln w="12700" algn="ctr">
              <a:solidFill>
                <a:srgbClr val="00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chemeClr val="tx1"/>
                  </a:solidFill>
                </a:rPr>
                <a:t>会议的论证</a:t>
              </a:r>
            </a:p>
          </p:txBody>
        </p:sp>
        <p:sp>
          <p:nvSpPr>
            <p:cNvPr id="17" name="Rectangle 8">
              <a:extLst>
                <a:ext uri="{FF2B5EF4-FFF2-40B4-BE49-F238E27FC236}">
                  <a16:creationId xmlns:a16="http://schemas.microsoft.com/office/drawing/2014/main" id="{5C0770E2-3018-487A-8667-7FC9833AC034}"/>
                </a:ext>
              </a:extLst>
            </p:cNvPr>
            <p:cNvSpPr>
              <a:spLocks noChangeArrowheads="1"/>
            </p:cNvSpPr>
            <p:nvPr/>
          </p:nvSpPr>
          <p:spPr bwMode="auto">
            <a:xfrm>
              <a:off x="1427983" y="2611376"/>
              <a:ext cx="1600200" cy="533400"/>
            </a:xfrm>
            <a:prstGeom prst="rect">
              <a:avLst/>
            </a:prstGeom>
            <a:gradFill rotWithShape="1">
              <a:gsLst>
                <a:gs pos="0">
                  <a:srgbClr val="0066FF"/>
                </a:gs>
                <a:gs pos="50000">
                  <a:srgbClr val="0066FF">
                    <a:gamma/>
                    <a:tint val="0"/>
                    <a:invGamma/>
                  </a:srgbClr>
                </a:gs>
                <a:gs pos="100000">
                  <a:srgbClr val="0066FF"/>
                </a:gs>
              </a:gsLst>
              <a:lin ang="5400000" scaled="1"/>
            </a:gradFill>
            <a:ln w="12700" algn="ctr">
              <a:solidFill>
                <a:srgbClr val="00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chemeClr val="tx1"/>
                  </a:solidFill>
                </a:rPr>
                <a:t>会议的目的</a:t>
              </a:r>
            </a:p>
          </p:txBody>
        </p:sp>
        <p:sp>
          <p:nvSpPr>
            <p:cNvPr id="18" name="Rectangle 9">
              <a:extLst>
                <a:ext uri="{FF2B5EF4-FFF2-40B4-BE49-F238E27FC236}">
                  <a16:creationId xmlns:a16="http://schemas.microsoft.com/office/drawing/2014/main" id="{AD167575-71AC-4E08-BC7D-3879B480D51A}"/>
                </a:ext>
              </a:extLst>
            </p:cNvPr>
            <p:cNvSpPr>
              <a:spLocks noChangeArrowheads="1"/>
            </p:cNvSpPr>
            <p:nvPr/>
          </p:nvSpPr>
          <p:spPr bwMode="auto">
            <a:xfrm>
              <a:off x="1427983" y="3297176"/>
              <a:ext cx="1600200" cy="533400"/>
            </a:xfrm>
            <a:prstGeom prst="rect">
              <a:avLst/>
            </a:prstGeom>
            <a:gradFill rotWithShape="1">
              <a:gsLst>
                <a:gs pos="0">
                  <a:srgbClr val="0066FF"/>
                </a:gs>
                <a:gs pos="50000">
                  <a:srgbClr val="0066FF">
                    <a:gamma/>
                    <a:tint val="0"/>
                    <a:invGamma/>
                  </a:srgbClr>
                </a:gs>
                <a:gs pos="100000">
                  <a:srgbClr val="0066FF"/>
                </a:gs>
              </a:gsLst>
              <a:lin ang="5400000" scaled="1"/>
            </a:gradFill>
            <a:ln w="12700" algn="ctr">
              <a:solidFill>
                <a:srgbClr val="00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chemeClr val="tx1"/>
                  </a:solidFill>
                </a:rPr>
                <a:t>会议参加者</a:t>
              </a:r>
            </a:p>
          </p:txBody>
        </p:sp>
        <p:sp>
          <p:nvSpPr>
            <p:cNvPr id="19" name="Rectangle 10">
              <a:extLst>
                <a:ext uri="{FF2B5EF4-FFF2-40B4-BE49-F238E27FC236}">
                  <a16:creationId xmlns:a16="http://schemas.microsoft.com/office/drawing/2014/main" id="{B2FD1616-BFC8-4B13-A939-F8FE94FD8C3F}"/>
                </a:ext>
              </a:extLst>
            </p:cNvPr>
            <p:cNvSpPr>
              <a:spLocks noChangeArrowheads="1"/>
            </p:cNvSpPr>
            <p:nvPr/>
          </p:nvSpPr>
          <p:spPr bwMode="auto">
            <a:xfrm>
              <a:off x="1427983" y="3982976"/>
              <a:ext cx="1600200" cy="533400"/>
            </a:xfrm>
            <a:prstGeom prst="rect">
              <a:avLst/>
            </a:prstGeom>
            <a:gradFill rotWithShape="1">
              <a:gsLst>
                <a:gs pos="0">
                  <a:srgbClr val="0066FF"/>
                </a:gs>
                <a:gs pos="50000">
                  <a:srgbClr val="0066FF">
                    <a:gamma/>
                    <a:tint val="0"/>
                    <a:invGamma/>
                  </a:srgbClr>
                </a:gs>
                <a:gs pos="100000">
                  <a:srgbClr val="0066FF"/>
                </a:gs>
              </a:gsLst>
              <a:lin ang="5400000" scaled="1"/>
            </a:gradFill>
            <a:ln w="12700" algn="ctr">
              <a:solidFill>
                <a:srgbClr val="00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chemeClr val="tx1"/>
                  </a:solidFill>
                </a:rPr>
                <a:t>会议的议程</a:t>
              </a:r>
            </a:p>
          </p:txBody>
        </p:sp>
        <p:sp>
          <p:nvSpPr>
            <p:cNvPr id="20" name="Rectangle 11">
              <a:extLst>
                <a:ext uri="{FF2B5EF4-FFF2-40B4-BE49-F238E27FC236}">
                  <a16:creationId xmlns:a16="http://schemas.microsoft.com/office/drawing/2014/main" id="{2EC152FA-ACBF-4237-A731-0E4A32D4B8A2}"/>
                </a:ext>
              </a:extLst>
            </p:cNvPr>
            <p:cNvSpPr>
              <a:spLocks noChangeArrowheads="1"/>
            </p:cNvSpPr>
            <p:nvPr/>
          </p:nvSpPr>
          <p:spPr bwMode="auto">
            <a:xfrm>
              <a:off x="1427983" y="4668776"/>
              <a:ext cx="1600200" cy="533400"/>
            </a:xfrm>
            <a:prstGeom prst="rect">
              <a:avLst/>
            </a:prstGeom>
            <a:gradFill rotWithShape="1">
              <a:gsLst>
                <a:gs pos="0">
                  <a:srgbClr val="0066FF"/>
                </a:gs>
                <a:gs pos="50000">
                  <a:srgbClr val="0066FF">
                    <a:gamma/>
                    <a:tint val="0"/>
                    <a:invGamma/>
                  </a:srgbClr>
                </a:gs>
                <a:gs pos="100000">
                  <a:srgbClr val="0066FF"/>
                </a:gs>
              </a:gsLst>
              <a:lin ang="5400000" scaled="1"/>
            </a:gradFill>
            <a:ln w="12700" algn="ctr">
              <a:solidFill>
                <a:srgbClr val="00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chemeClr val="tx1"/>
                  </a:solidFill>
                </a:rPr>
                <a:t>会议的场所</a:t>
              </a:r>
            </a:p>
          </p:txBody>
        </p:sp>
        <p:sp>
          <p:nvSpPr>
            <p:cNvPr id="21" name="Rectangle 12">
              <a:extLst>
                <a:ext uri="{FF2B5EF4-FFF2-40B4-BE49-F238E27FC236}">
                  <a16:creationId xmlns:a16="http://schemas.microsoft.com/office/drawing/2014/main" id="{B2000D99-D300-4156-BFB6-3A43AB004083}"/>
                </a:ext>
              </a:extLst>
            </p:cNvPr>
            <p:cNvSpPr>
              <a:spLocks noChangeArrowheads="1"/>
            </p:cNvSpPr>
            <p:nvPr/>
          </p:nvSpPr>
          <p:spPr bwMode="auto">
            <a:xfrm>
              <a:off x="1427983" y="5354576"/>
              <a:ext cx="1600200" cy="533400"/>
            </a:xfrm>
            <a:prstGeom prst="rect">
              <a:avLst/>
            </a:prstGeom>
            <a:gradFill rotWithShape="1">
              <a:gsLst>
                <a:gs pos="0">
                  <a:srgbClr val="0066FF"/>
                </a:gs>
                <a:gs pos="50000">
                  <a:srgbClr val="0066FF">
                    <a:gamma/>
                    <a:tint val="0"/>
                    <a:invGamma/>
                  </a:srgbClr>
                </a:gs>
                <a:gs pos="100000">
                  <a:srgbClr val="0066FF"/>
                </a:gs>
              </a:gsLst>
              <a:lin ang="5400000" scaled="1"/>
            </a:gradFill>
            <a:ln w="12700" algn="ctr">
              <a:solidFill>
                <a:srgbClr val="00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chemeClr val="tx1"/>
                  </a:solidFill>
                </a:rPr>
                <a:t>会议的材料</a:t>
              </a:r>
            </a:p>
          </p:txBody>
        </p:sp>
        <p:sp>
          <p:nvSpPr>
            <p:cNvPr id="22" name="Rectangle 13">
              <a:extLst>
                <a:ext uri="{FF2B5EF4-FFF2-40B4-BE49-F238E27FC236}">
                  <a16:creationId xmlns:a16="http://schemas.microsoft.com/office/drawing/2014/main" id="{C41B557D-4372-4BAC-9753-5FE8326CA9B8}"/>
                </a:ext>
              </a:extLst>
            </p:cNvPr>
            <p:cNvSpPr>
              <a:spLocks noChangeArrowheads="1"/>
            </p:cNvSpPr>
            <p:nvPr/>
          </p:nvSpPr>
          <p:spPr bwMode="auto">
            <a:xfrm>
              <a:off x="3790183" y="1925576"/>
              <a:ext cx="1600200" cy="533400"/>
            </a:xfrm>
            <a:prstGeom prst="rect">
              <a:avLst/>
            </a:prstGeom>
            <a:gradFill rotWithShape="1">
              <a:gsLst>
                <a:gs pos="0">
                  <a:srgbClr val="33CC33"/>
                </a:gs>
                <a:gs pos="50000">
                  <a:srgbClr val="33CC33">
                    <a:gamma/>
                    <a:tint val="0"/>
                    <a:invGamma/>
                  </a:srgbClr>
                </a:gs>
                <a:gs pos="100000">
                  <a:srgbClr val="33CC33"/>
                </a:gs>
              </a:gsLst>
              <a:lin ang="5400000" scaled="1"/>
            </a:gradFill>
            <a:ln w="12700"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chemeClr val="tx1"/>
                  </a:solidFill>
                </a:rPr>
                <a:t>时间控制</a:t>
              </a:r>
            </a:p>
          </p:txBody>
        </p:sp>
        <p:sp>
          <p:nvSpPr>
            <p:cNvPr id="23" name="Rectangle 14">
              <a:extLst>
                <a:ext uri="{FF2B5EF4-FFF2-40B4-BE49-F238E27FC236}">
                  <a16:creationId xmlns:a16="http://schemas.microsoft.com/office/drawing/2014/main" id="{47C6B4E3-BC4A-46E0-9840-B66E5FBCCE3F}"/>
                </a:ext>
              </a:extLst>
            </p:cNvPr>
            <p:cNvSpPr>
              <a:spLocks noChangeArrowheads="1"/>
            </p:cNvSpPr>
            <p:nvPr/>
          </p:nvSpPr>
          <p:spPr bwMode="auto">
            <a:xfrm>
              <a:off x="3790183" y="2611376"/>
              <a:ext cx="1600200" cy="533400"/>
            </a:xfrm>
            <a:prstGeom prst="rect">
              <a:avLst/>
            </a:prstGeom>
            <a:gradFill rotWithShape="1">
              <a:gsLst>
                <a:gs pos="0">
                  <a:srgbClr val="33CC33"/>
                </a:gs>
                <a:gs pos="50000">
                  <a:srgbClr val="33CC33">
                    <a:gamma/>
                    <a:tint val="0"/>
                    <a:invGamma/>
                  </a:srgbClr>
                </a:gs>
                <a:gs pos="100000">
                  <a:srgbClr val="33CC33"/>
                </a:gs>
              </a:gsLst>
              <a:lin ang="5400000" scaled="1"/>
            </a:gradFill>
            <a:ln w="12700"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chemeClr val="tx1"/>
                  </a:solidFill>
                </a:rPr>
                <a:t>主题控制</a:t>
              </a:r>
            </a:p>
          </p:txBody>
        </p:sp>
        <p:sp>
          <p:nvSpPr>
            <p:cNvPr id="24" name="Rectangle 15">
              <a:extLst>
                <a:ext uri="{FF2B5EF4-FFF2-40B4-BE49-F238E27FC236}">
                  <a16:creationId xmlns:a16="http://schemas.microsoft.com/office/drawing/2014/main" id="{E90AC9E4-EF98-4FC8-B06C-7111BC37E8AE}"/>
                </a:ext>
              </a:extLst>
            </p:cNvPr>
            <p:cNvSpPr>
              <a:spLocks noChangeArrowheads="1"/>
            </p:cNvSpPr>
            <p:nvPr/>
          </p:nvSpPr>
          <p:spPr bwMode="auto">
            <a:xfrm>
              <a:off x="3790183" y="3297176"/>
              <a:ext cx="1600200" cy="533400"/>
            </a:xfrm>
            <a:prstGeom prst="rect">
              <a:avLst/>
            </a:prstGeom>
            <a:gradFill rotWithShape="1">
              <a:gsLst>
                <a:gs pos="0">
                  <a:srgbClr val="33CC33"/>
                </a:gs>
                <a:gs pos="50000">
                  <a:srgbClr val="33CC33">
                    <a:gamma/>
                    <a:tint val="0"/>
                    <a:invGamma/>
                  </a:srgbClr>
                </a:gs>
                <a:gs pos="100000">
                  <a:srgbClr val="33CC33"/>
                </a:gs>
              </a:gsLst>
              <a:lin ang="5400000" scaled="1"/>
            </a:gradFill>
            <a:ln w="12700"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chemeClr val="tx1"/>
                  </a:solidFill>
                </a:rPr>
                <a:t>秩序控制</a:t>
              </a:r>
            </a:p>
          </p:txBody>
        </p:sp>
        <p:sp>
          <p:nvSpPr>
            <p:cNvPr id="25" name="Rectangle 16">
              <a:extLst>
                <a:ext uri="{FF2B5EF4-FFF2-40B4-BE49-F238E27FC236}">
                  <a16:creationId xmlns:a16="http://schemas.microsoft.com/office/drawing/2014/main" id="{EF9E3E57-FB25-4E8F-B498-A79CA489B476}"/>
                </a:ext>
              </a:extLst>
            </p:cNvPr>
            <p:cNvSpPr>
              <a:spLocks noChangeArrowheads="1"/>
            </p:cNvSpPr>
            <p:nvPr/>
          </p:nvSpPr>
          <p:spPr bwMode="auto">
            <a:xfrm>
              <a:off x="3790183" y="3982976"/>
              <a:ext cx="1600200" cy="533400"/>
            </a:xfrm>
            <a:prstGeom prst="rect">
              <a:avLst/>
            </a:prstGeom>
            <a:gradFill rotWithShape="1">
              <a:gsLst>
                <a:gs pos="0">
                  <a:srgbClr val="33CC33"/>
                </a:gs>
                <a:gs pos="50000">
                  <a:srgbClr val="33CC33">
                    <a:gamma/>
                    <a:tint val="0"/>
                    <a:invGamma/>
                  </a:srgbClr>
                </a:gs>
                <a:gs pos="100000">
                  <a:srgbClr val="33CC33"/>
                </a:gs>
              </a:gsLst>
              <a:lin ang="5400000" scaled="1"/>
            </a:gradFill>
            <a:ln w="12700"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chemeClr val="tx1"/>
                  </a:solidFill>
                </a:rPr>
                <a:t>总结成果</a:t>
              </a:r>
            </a:p>
          </p:txBody>
        </p:sp>
        <p:sp>
          <p:nvSpPr>
            <p:cNvPr id="26" name="Rectangle 17">
              <a:extLst>
                <a:ext uri="{FF2B5EF4-FFF2-40B4-BE49-F238E27FC236}">
                  <a16:creationId xmlns:a16="http://schemas.microsoft.com/office/drawing/2014/main" id="{1BA66B14-CA56-495C-9F2B-663AFCA4A387}"/>
                </a:ext>
              </a:extLst>
            </p:cNvPr>
            <p:cNvSpPr>
              <a:spLocks noChangeArrowheads="1"/>
            </p:cNvSpPr>
            <p:nvPr/>
          </p:nvSpPr>
          <p:spPr bwMode="auto">
            <a:xfrm>
              <a:off x="6457183" y="1925576"/>
              <a:ext cx="1600200" cy="533400"/>
            </a:xfrm>
            <a:prstGeom prst="rect">
              <a:avLst/>
            </a:prstGeom>
            <a:gradFill rotWithShape="1">
              <a:gsLst>
                <a:gs pos="0">
                  <a:srgbClr val="FF0000"/>
                </a:gs>
                <a:gs pos="50000">
                  <a:srgbClr val="FF0000">
                    <a:gamma/>
                    <a:tint val="0"/>
                    <a:invGamma/>
                  </a:srgbClr>
                </a:gs>
                <a:gs pos="100000">
                  <a:srgbClr val="FF0000"/>
                </a:gs>
              </a:gsLst>
              <a:lin ang="5400000" scaled="1"/>
            </a:gradFill>
            <a:ln w="127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chemeClr val="tx1"/>
                  </a:solidFill>
                </a:rPr>
                <a:t>会议纪要</a:t>
              </a:r>
            </a:p>
          </p:txBody>
        </p:sp>
        <p:sp>
          <p:nvSpPr>
            <p:cNvPr id="27" name="Rectangle 18">
              <a:extLst>
                <a:ext uri="{FF2B5EF4-FFF2-40B4-BE49-F238E27FC236}">
                  <a16:creationId xmlns:a16="http://schemas.microsoft.com/office/drawing/2014/main" id="{8C0F5401-03CC-4B74-959B-3B3CB5CFB9FC}"/>
                </a:ext>
              </a:extLst>
            </p:cNvPr>
            <p:cNvSpPr>
              <a:spLocks noChangeArrowheads="1"/>
            </p:cNvSpPr>
            <p:nvPr/>
          </p:nvSpPr>
          <p:spPr bwMode="auto">
            <a:xfrm>
              <a:off x="6457183" y="2611376"/>
              <a:ext cx="1600200" cy="533400"/>
            </a:xfrm>
            <a:prstGeom prst="rect">
              <a:avLst/>
            </a:prstGeom>
            <a:gradFill rotWithShape="1">
              <a:gsLst>
                <a:gs pos="0">
                  <a:srgbClr val="FF0000"/>
                </a:gs>
                <a:gs pos="50000">
                  <a:srgbClr val="FF0000">
                    <a:gamma/>
                    <a:tint val="0"/>
                    <a:invGamma/>
                  </a:srgbClr>
                </a:gs>
                <a:gs pos="100000">
                  <a:srgbClr val="FF0000"/>
                </a:gs>
              </a:gsLst>
              <a:lin ang="5400000" scaled="1"/>
            </a:gradFill>
            <a:ln w="127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chemeClr val="tx1"/>
                  </a:solidFill>
                </a:rPr>
                <a:t>会议传达</a:t>
              </a:r>
            </a:p>
          </p:txBody>
        </p:sp>
        <p:sp>
          <p:nvSpPr>
            <p:cNvPr id="28" name="Rectangle 19">
              <a:extLst>
                <a:ext uri="{FF2B5EF4-FFF2-40B4-BE49-F238E27FC236}">
                  <a16:creationId xmlns:a16="http://schemas.microsoft.com/office/drawing/2014/main" id="{251D04B3-9A10-4A95-B785-2DCFF03CAB74}"/>
                </a:ext>
              </a:extLst>
            </p:cNvPr>
            <p:cNvSpPr>
              <a:spLocks noChangeArrowheads="1"/>
            </p:cNvSpPr>
            <p:nvPr/>
          </p:nvSpPr>
          <p:spPr bwMode="auto">
            <a:xfrm>
              <a:off x="6457183" y="3297176"/>
              <a:ext cx="1600200" cy="533400"/>
            </a:xfrm>
            <a:prstGeom prst="rect">
              <a:avLst/>
            </a:prstGeom>
            <a:gradFill rotWithShape="1">
              <a:gsLst>
                <a:gs pos="0">
                  <a:srgbClr val="FF0000"/>
                </a:gs>
                <a:gs pos="50000">
                  <a:srgbClr val="FF0000">
                    <a:gamma/>
                    <a:tint val="0"/>
                    <a:invGamma/>
                  </a:srgbClr>
                </a:gs>
                <a:gs pos="100000">
                  <a:srgbClr val="FF0000"/>
                </a:gs>
              </a:gsLst>
              <a:lin ang="5400000" scaled="1"/>
            </a:gradFill>
            <a:ln w="127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chemeClr val="tx1"/>
                  </a:solidFill>
                </a:rPr>
                <a:t>文件存档</a:t>
              </a:r>
            </a:p>
          </p:txBody>
        </p:sp>
        <p:sp>
          <p:nvSpPr>
            <p:cNvPr id="29" name="Line 20">
              <a:extLst>
                <a:ext uri="{FF2B5EF4-FFF2-40B4-BE49-F238E27FC236}">
                  <a16:creationId xmlns:a16="http://schemas.microsoft.com/office/drawing/2014/main" id="{6FD411A2-A341-43B5-A071-44BE810D419C}"/>
                </a:ext>
              </a:extLst>
            </p:cNvPr>
            <p:cNvSpPr>
              <a:spLocks noChangeShapeType="1"/>
            </p:cNvSpPr>
            <p:nvPr/>
          </p:nvSpPr>
          <p:spPr bwMode="auto">
            <a:xfrm>
              <a:off x="1046983" y="5659376"/>
              <a:ext cx="381000" cy="0"/>
            </a:xfrm>
            <a:prstGeom prst="line">
              <a:avLst/>
            </a:prstGeom>
            <a:noFill/>
            <a:ln w="127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1">
              <a:extLst>
                <a:ext uri="{FF2B5EF4-FFF2-40B4-BE49-F238E27FC236}">
                  <a16:creationId xmlns:a16="http://schemas.microsoft.com/office/drawing/2014/main" id="{19446754-BCB8-43A8-86F7-D19AAF05F584}"/>
                </a:ext>
              </a:extLst>
            </p:cNvPr>
            <p:cNvSpPr>
              <a:spLocks noChangeShapeType="1"/>
            </p:cNvSpPr>
            <p:nvPr/>
          </p:nvSpPr>
          <p:spPr bwMode="auto">
            <a:xfrm>
              <a:off x="1046983" y="4973576"/>
              <a:ext cx="381000" cy="0"/>
            </a:xfrm>
            <a:prstGeom prst="line">
              <a:avLst/>
            </a:prstGeom>
            <a:noFill/>
            <a:ln w="127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2">
              <a:extLst>
                <a:ext uri="{FF2B5EF4-FFF2-40B4-BE49-F238E27FC236}">
                  <a16:creationId xmlns:a16="http://schemas.microsoft.com/office/drawing/2014/main" id="{3353E954-EE40-4A45-B077-D6B2D1E65F3F}"/>
                </a:ext>
              </a:extLst>
            </p:cNvPr>
            <p:cNvSpPr>
              <a:spLocks noChangeShapeType="1"/>
            </p:cNvSpPr>
            <p:nvPr/>
          </p:nvSpPr>
          <p:spPr bwMode="auto">
            <a:xfrm>
              <a:off x="1046983" y="4287776"/>
              <a:ext cx="381000" cy="0"/>
            </a:xfrm>
            <a:prstGeom prst="line">
              <a:avLst/>
            </a:prstGeom>
            <a:noFill/>
            <a:ln w="127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3">
              <a:extLst>
                <a:ext uri="{FF2B5EF4-FFF2-40B4-BE49-F238E27FC236}">
                  <a16:creationId xmlns:a16="http://schemas.microsoft.com/office/drawing/2014/main" id="{814DEF08-1A0E-419F-9B1E-804BB12EF36C}"/>
                </a:ext>
              </a:extLst>
            </p:cNvPr>
            <p:cNvSpPr>
              <a:spLocks noChangeShapeType="1"/>
            </p:cNvSpPr>
            <p:nvPr/>
          </p:nvSpPr>
          <p:spPr bwMode="auto">
            <a:xfrm>
              <a:off x="1046983" y="3525776"/>
              <a:ext cx="381000" cy="0"/>
            </a:xfrm>
            <a:prstGeom prst="line">
              <a:avLst/>
            </a:prstGeom>
            <a:noFill/>
            <a:ln w="127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4">
              <a:extLst>
                <a:ext uri="{FF2B5EF4-FFF2-40B4-BE49-F238E27FC236}">
                  <a16:creationId xmlns:a16="http://schemas.microsoft.com/office/drawing/2014/main" id="{58AE1B23-6A04-4338-B8D0-529B07DCB5C0}"/>
                </a:ext>
              </a:extLst>
            </p:cNvPr>
            <p:cNvSpPr>
              <a:spLocks noChangeShapeType="1"/>
            </p:cNvSpPr>
            <p:nvPr/>
          </p:nvSpPr>
          <p:spPr bwMode="auto">
            <a:xfrm>
              <a:off x="1046983" y="2916176"/>
              <a:ext cx="381000" cy="0"/>
            </a:xfrm>
            <a:prstGeom prst="line">
              <a:avLst/>
            </a:prstGeom>
            <a:noFill/>
            <a:ln w="127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5">
              <a:extLst>
                <a:ext uri="{FF2B5EF4-FFF2-40B4-BE49-F238E27FC236}">
                  <a16:creationId xmlns:a16="http://schemas.microsoft.com/office/drawing/2014/main" id="{339A5B53-971E-4C8F-B4DC-3673CCC3B948}"/>
                </a:ext>
              </a:extLst>
            </p:cNvPr>
            <p:cNvSpPr>
              <a:spLocks noChangeShapeType="1"/>
            </p:cNvSpPr>
            <p:nvPr/>
          </p:nvSpPr>
          <p:spPr bwMode="auto">
            <a:xfrm>
              <a:off x="1046983" y="2154176"/>
              <a:ext cx="381000" cy="0"/>
            </a:xfrm>
            <a:prstGeom prst="line">
              <a:avLst/>
            </a:prstGeom>
            <a:noFill/>
            <a:ln w="127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26">
              <a:extLst>
                <a:ext uri="{FF2B5EF4-FFF2-40B4-BE49-F238E27FC236}">
                  <a16:creationId xmlns:a16="http://schemas.microsoft.com/office/drawing/2014/main" id="{592E87F7-6C93-4841-81F9-030EC924B231}"/>
                </a:ext>
              </a:extLst>
            </p:cNvPr>
            <p:cNvSpPr>
              <a:spLocks noChangeShapeType="1"/>
            </p:cNvSpPr>
            <p:nvPr/>
          </p:nvSpPr>
          <p:spPr bwMode="auto">
            <a:xfrm>
              <a:off x="3409183" y="1696976"/>
              <a:ext cx="0" cy="2590800"/>
            </a:xfrm>
            <a:prstGeom prst="line">
              <a:avLst/>
            </a:prstGeom>
            <a:noFill/>
            <a:ln w="127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27">
              <a:extLst>
                <a:ext uri="{FF2B5EF4-FFF2-40B4-BE49-F238E27FC236}">
                  <a16:creationId xmlns:a16="http://schemas.microsoft.com/office/drawing/2014/main" id="{B1300F52-519A-43CC-A3CF-C703928BA09D}"/>
                </a:ext>
              </a:extLst>
            </p:cNvPr>
            <p:cNvSpPr>
              <a:spLocks noChangeShapeType="1"/>
            </p:cNvSpPr>
            <p:nvPr/>
          </p:nvSpPr>
          <p:spPr bwMode="auto">
            <a:xfrm>
              <a:off x="3409183" y="4287776"/>
              <a:ext cx="381000" cy="0"/>
            </a:xfrm>
            <a:prstGeom prst="line">
              <a:avLst/>
            </a:prstGeom>
            <a:noFill/>
            <a:ln w="127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28">
              <a:extLst>
                <a:ext uri="{FF2B5EF4-FFF2-40B4-BE49-F238E27FC236}">
                  <a16:creationId xmlns:a16="http://schemas.microsoft.com/office/drawing/2014/main" id="{3D623F6E-B627-452B-828D-297550F811EB}"/>
                </a:ext>
              </a:extLst>
            </p:cNvPr>
            <p:cNvSpPr>
              <a:spLocks noChangeShapeType="1"/>
            </p:cNvSpPr>
            <p:nvPr/>
          </p:nvSpPr>
          <p:spPr bwMode="auto">
            <a:xfrm>
              <a:off x="3409183" y="3525776"/>
              <a:ext cx="381000" cy="0"/>
            </a:xfrm>
            <a:prstGeom prst="line">
              <a:avLst/>
            </a:prstGeom>
            <a:noFill/>
            <a:ln w="127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29">
              <a:extLst>
                <a:ext uri="{FF2B5EF4-FFF2-40B4-BE49-F238E27FC236}">
                  <a16:creationId xmlns:a16="http://schemas.microsoft.com/office/drawing/2014/main" id="{BC9DAA54-603B-4D23-8ACE-0B7927481C8F}"/>
                </a:ext>
              </a:extLst>
            </p:cNvPr>
            <p:cNvSpPr>
              <a:spLocks noChangeShapeType="1"/>
            </p:cNvSpPr>
            <p:nvPr/>
          </p:nvSpPr>
          <p:spPr bwMode="auto">
            <a:xfrm>
              <a:off x="3409183" y="2916176"/>
              <a:ext cx="381000" cy="0"/>
            </a:xfrm>
            <a:prstGeom prst="line">
              <a:avLst/>
            </a:prstGeom>
            <a:noFill/>
            <a:ln w="127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0">
              <a:extLst>
                <a:ext uri="{FF2B5EF4-FFF2-40B4-BE49-F238E27FC236}">
                  <a16:creationId xmlns:a16="http://schemas.microsoft.com/office/drawing/2014/main" id="{F4A619E4-BC71-42E1-8F1A-DD55E5CF2876}"/>
                </a:ext>
              </a:extLst>
            </p:cNvPr>
            <p:cNvSpPr>
              <a:spLocks noChangeShapeType="1"/>
            </p:cNvSpPr>
            <p:nvPr/>
          </p:nvSpPr>
          <p:spPr bwMode="auto">
            <a:xfrm>
              <a:off x="3409183" y="2154176"/>
              <a:ext cx="381000" cy="0"/>
            </a:xfrm>
            <a:prstGeom prst="line">
              <a:avLst/>
            </a:prstGeom>
            <a:noFill/>
            <a:ln w="127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1">
              <a:extLst>
                <a:ext uri="{FF2B5EF4-FFF2-40B4-BE49-F238E27FC236}">
                  <a16:creationId xmlns:a16="http://schemas.microsoft.com/office/drawing/2014/main" id="{368E456F-ABAA-497B-BB03-56F5D1692990}"/>
                </a:ext>
              </a:extLst>
            </p:cNvPr>
            <p:cNvSpPr>
              <a:spLocks noChangeShapeType="1"/>
            </p:cNvSpPr>
            <p:nvPr/>
          </p:nvSpPr>
          <p:spPr bwMode="auto">
            <a:xfrm>
              <a:off x="6076183" y="1696976"/>
              <a:ext cx="0" cy="18288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2">
              <a:extLst>
                <a:ext uri="{FF2B5EF4-FFF2-40B4-BE49-F238E27FC236}">
                  <a16:creationId xmlns:a16="http://schemas.microsoft.com/office/drawing/2014/main" id="{FB9FFA89-C3E8-4B59-8133-3609741D20DD}"/>
                </a:ext>
              </a:extLst>
            </p:cNvPr>
            <p:cNvSpPr>
              <a:spLocks noChangeShapeType="1"/>
            </p:cNvSpPr>
            <p:nvPr/>
          </p:nvSpPr>
          <p:spPr bwMode="auto">
            <a:xfrm>
              <a:off x="6076183" y="3525776"/>
              <a:ext cx="381000" cy="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33">
              <a:extLst>
                <a:ext uri="{FF2B5EF4-FFF2-40B4-BE49-F238E27FC236}">
                  <a16:creationId xmlns:a16="http://schemas.microsoft.com/office/drawing/2014/main" id="{7895B0BA-ADAB-4483-A0F3-CA85C7649528}"/>
                </a:ext>
              </a:extLst>
            </p:cNvPr>
            <p:cNvSpPr>
              <a:spLocks noChangeShapeType="1"/>
            </p:cNvSpPr>
            <p:nvPr/>
          </p:nvSpPr>
          <p:spPr bwMode="auto">
            <a:xfrm>
              <a:off x="6076183" y="2916176"/>
              <a:ext cx="381000" cy="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34">
              <a:extLst>
                <a:ext uri="{FF2B5EF4-FFF2-40B4-BE49-F238E27FC236}">
                  <a16:creationId xmlns:a16="http://schemas.microsoft.com/office/drawing/2014/main" id="{00D32EE2-948C-4CD0-BA27-E07B1D900D86}"/>
                </a:ext>
              </a:extLst>
            </p:cNvPr>
            <p:cNvSpPr>
              <a:spLocks noChangeShapeType="1"/>
            </p:cNvSpPr>
            <p:nvPr/>
          </p:nvSpPr>
          <p:spPr bwMode="auto">
            <a:xfrm>
              <a:off x="6076183" y="2154176"/>
              <a:ext cx="381000" cy="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1450767078"/>
      </p:ext>
    </p:extLst>
  </p:cSld>
  <p:clrMapOvr>
    <a:masterClrMapping/>
  </p:clrMapOvr>
  <p:transition>
    <p:wip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117</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10.3.</a:t>
            </a:r>
            <a:r>
              <a:rPr lang="zh-CN" altLang="en-US" sz="2400" b="1" dirty="0">
                <a:solidFill>
                  <a:srgbClr val="C00000"/>
                </a:solidFill>
                <a:latin typeface="Verdana"/>
                <a:ea typeface="微软雅黑"/>
              </a:rPr>
              <a:t>控制沟通</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23930">
            <a:extLst>
              <a:ext uri="{FF2B5EF4-FFF2-40B4-BE49-F238E27FC236}">
                <a16:creationId xmlns:a16="http://schemas.microsoft.com/office/drawing/2014/main" id="{E5788E33-C43B-4CC8-AE63-B54C47253DC7}"/>
              </a:ext>
            </a:extLst>
          </p:cNvPr>
          <p:cNvPicPr>
            <a:picLocks noChangeAspect="1"/>
          </p:cNvPicPr>
          <p:nvPr/>
        </p:nvPicPr>
        <p:blipFill>
          <a:blip r:embed="rId2"/>
          <a:stretch>
            <a:fillRect/>
          </a:stretch>
        </p:blipFill>
        <p:spPr>
          <a:xfrm>
            <a:off x="245023" y="1499038"/>
            <a:ext cx="7307580" cy="2225040"/>
          </a:xfrm>
          <a:prstGeom prst="rect">
            <a:avLst/>
          </a:prstGeom>
        </p:spPr>
      </p:pic>
      <p:pic>
        <p:nvPicPr>
          <p:cNvPr id="14" name="Picture 23964">
            <a:extLst>
              <a:ext uri="{FF2B5EF4-FFF2-40B4-BE49-F238E27FC236}">
                <a16:creationId xmlns:a16="http://schemas.microsoft.com/office/drawing/2014/main" id="{A765390E-AD5B-495C-99CE-A7A9F5CF6814}"/>
              </a:ext>
            </a:extLst>
          </p:cNvPr>
          <p:cNvPicPr>
            <a:picLocks noChangeAspect="1"/>
          </p:cNvPicPr>
          <p:nvPr/>
        </p:nvPicPr>
        <p:blipFill>
          <a:blip r:embed="rId3"/>
          <a:stretch>
            <a:fillRect/>
          </a:stretch>
        </p:blipFill>
        <p:spPr>
          <a:xfrm>
            <a:off x="2363502" y="890662"/>
            <a:ext cx="6595110" cy="4846320"/>
          </a:xfrm>
          <a:prstGeom prst="rect">
            <a:avLst/>
          </a:prstGeom>
        </p:spPr>
      </p:pic>
    </p:spTree>
    <p:extLst>
      <p:ext uri="{BB962C8B-B14F-4D97-AF65-F5344CB8AC3E}">
        <p14:creationId xmlns:p14="http://schemas.microsoft.com/office/powerpoint/2010/main" val="378461561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118</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11.</a:t>
            </a:r>
            <a:r>
              <a:rPr lang="zh-CN" altLang="en-US" sz="2400" b="1" dirty="0">
                <a:solidFill>
                  <a:srgbClr val="C00000"/>
                </a:solidFill>
                <a:ea typeface="微软雅黑"/>
              </a:rPr>
              <a:t>项目风险管理</a:t>
            </a:r>
            <a:endParaRPr lang="zh-CN" altLang="en-US" sz="2400" b="1" dirty="0">
              <a:solidFill>
                <a:srgbClr val="C00000"/>
              </a:solidFill>
              <a:latin typeface="Verdana"/>
              <a:ea typeface="微软雅黑"/>
            </a:endParaRP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11600218-E3D3-479B-B84B-CA0A0E34F3E4}"/>
              </a:ext>
            </a:extLst>
          </p:cNvPr>
          <p:cNvSpPr txBox="1"/>
          <p:nvPr/>
        </p:nvSpPr>
        <p:spPr>
          <a:xfrm>
            <a:off x="2771800" y="1228397"/>
            <a:ext cx="3960440" cy="2677656"/>
          </a:xfrm>
          <a:prstGeom prst="rect">
            <a:avLst/>
          </a:prstGeom>
          <a:noFill/>
        </p:spPr>
        <p:txBody>
          <a:bodyPr wrap="square" rtlCol="0">
            <a:spAutoFit/>
          </a:bodyPr>
          <a:lstStyle/>
          <a:p>
            <a:r>
              <a:rPr lang="en-US" altLang="zh-CN" sz="2800" dirty="0">
                <a:latin typeface="黑体" pitchFamily="49" charset="-122"/>
                <a:ea typeface="黑体" pitchFamily="49" charset="-122"/>
              </a:rPr>
              <a:t>11.1.</a:t>
            </a:r>
            <a:r>
              <a:rPr lang="zh-CN" altLang="en-US" sz="2800" dirty="0">
                <a:latin typeface="黑体" pitchFamily="49" charset="-122"/>
                <a:ea typeface="黑体" pitchFamily="49" charset="-122"/>
              </a:rPr>
              <a:t>规划风险管理</a:t>
            </a:r>
          </a:p>
          <a:p>
            <a:r>
              <a:rPr lang="en-US" altLang="zh-CN" sz="2800" dirty="0">
                <a:latin typeface="黑体" pitchFamily="49" charset="-122"/>
                <a:ea typeface="黑体" pitchFamily="49" charset="-122"/>
              </a:rPr>
              <a:t>11.2.</a:t>
            </a:r>
            <a:r>
              <a:rPr lang="zh-CN" altLang="en-US" sz="2800" dirty="0">
                <a:latin typeface="黑体" pitchFamily="49" charset="-122"/>
                <a:ea typeface="黑体" pitchFamily="49" charset="-122"/>
              </a:rPr>
              <a:t>识别风险</a:t>
            </a:r>
          </a:p>
          <a:p>
            <a:r>
              <a:rPr lang="en-US" altLang="zh-CN" sz="2800" dirty="0">
                <a:latin typeface="黑体" pitchFamily="49" charset="-122"/>
                <a:ea typeface="黑体" pitchFamily="49" charset="-122"/>
              </a:rPr>
              <a:t>11.3.</a:t>
            </a:r>
            <a:r>
              <a:rPr lang="zh-CN" altLang="en-US" sz="2800" dirty="0">
                <a:latin typeface="黑体" pitchFamily="49" charset="-122"/>
                <a:ea typeface="黑体" pitchFamily="49" charset="-122"/>
              </a:rPr>
              <a:t>实施定性风险分析</a:t>
            </a:r>
          </a:p>
          <a:p>
            <a:r>
              <a:rPr lang="en-US" altLang="zh-CN" sz="2800" dirty="0">
                <a:latin typeface="黑体" pitchFamily="49" charset="-122"/>
                <a:ea typeface="黑体" pitchFamily="49" charset="-122"/>
              </a:rPr>
              <a:t>11.4.</a:t>
            </a:r>
            <a:r>
              <a:rPr lang="zh-CN" altLang="en-US" sz="2800" dirty="0">
                <a:latin typeface="黑体" pitchFamily="49" charset="-122"/>
                <a:ea typeface="黑体" pitchFamily="49" charset="-122"/>
              </a:rPr>
              <a:t>实施定量风险分析</a:t>
            </a:r>
          </a:p>
          <a:p>
            <a:r>
              <a:rPr lang="en-US" altLang="zh-CN" sz="2800" dirty="0">
                <a:latin typeface="黑体" pitchFamily="49" charset="-122"/>
                <a:ea typeface="黑体" pitchFamily="49" charset="-122"/>
              </a:rPr>
              <a:t>11.5.</a:t>
            </a:r>
            <a:r>
              <a:rPr lang="zh-CN" altLang="en-US" sz="2800" dirty="0">
                <a:latin typeface="黑体" pitchFamily="49" charset="-122"/>
                <a:ea typeface="黑体" pitchFamily="49" charset="-122"/>
              </a:rPr>
              <a:t>规划风险应对</a:t>
            </a:r>
          </a:p>
          <a:p>
            <a:r>
              <a:rPr lang="en-US" altLang="zh-CN" sz="2800" dirty="0">
                <a:latin typeface="黑体" pitchFamily="49" charset="-122"/>
                <a:ea typeface="黑体" pitchFamily="49" charset="-122"/>
              </a:rPr>
              <a:t>11.6.</a:t>
            </a:r>
            <a:r>
              <a:rPr lang="zh-CN" altLang="en-US" sz="2800" dirty="0">
                <a:latin typeface="黑体" pitchFamily="49" charset="-122"/>
                <a:ea typeface="黑体" pitchFamily="49" charset="-122"/>
              </a:rPr>
              <a:t>控制风险</a:t>
            </a:r>
          </a:p>
        </p:txBody>
      </p:sp>
    </p:spTree>
    <p:extLst>
      <p:ext uri="{BB962C8B-B14F-4D97-AF65-F5344CB8AC3E}">
        <p14:creationId xmlns:p14="http://schemas.microsoft.com/office/powerpoint/2010/main" val="784752190"/>
      </p:ext>
    </p:extLst>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11</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dirty="0">
                <a:solidFill>
                  <a:srgbClr val="C00000"/>
                </a:solidFill>
                <a:latin typeface="Verdana"/>
                <a:ea typeface="微软雅黑"/>
              </a:rPr>
              <a:t>组织架构及影响</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1791">
            <a:extLst>
              <a:ext uri="{FF2B5EF4-FFF2-40B4-BE49-F238E27FC236}">
                <a16:creationId xmlns:a16="http://schemas.microsoft.com/office/drawing/2014/main" id="{854E89F5-7B1B-4E3C-8378-4F6E5D067BBB}"/>
              </a:ext>
            </a:extLst>
          </p:cNvPr>
          <p:cNvPicPr>
            <a:picLocks noChangeAspect="1"/>
          </p:cNvPicPr>
          <p:nvPr/>
        </p:nvPicPr>
        <p:blipFill>
          <a:blip r:embed="rId2"/>
          <a:stretch>
            <a:fillRect/>
          </a:stretch>
        </p:blipFill>
        <p:spPr>
          <a:xfrm>
            <a:off x="467544" y="1369888"/>
            <a:ext cx="8272463" cy="4143375"/>
          </a:xfrm>
          <a:prstGeom prst="rect">
            <a:avLst/>
          </a:prstGeom>
        </p:spPr>
      </p:pic>
    </p:spTree>
    <p:extLst>
      <p:ext uri="{BB962C8B-B14F-4D97-AF65-F5344CB8AC3E}">
        <p14:creationId xmlns:p14="http://schemas.microsoft.com/office/powerpoint/2010/main" val="735468875"/>
      </p:ext>
    </p:extLst>
  </p:cSld>
  <p:clrMapOvr>
    <a:masterClrMapping/>
  </p:clrMapOvr>
  <p:transition>
    <p:wip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119</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11.1.</a:t>
            </a:r>
            <a:r>
              <a:rPr lang="zh-CN" altLang="en-US" sz="2400" b="1" dirty="0">
                <a:solidFill>
                  <a:srgbClr val="C00000"/>
                </a:solidFill>
                <a:latin typeface="Verdana"/>
                <a:ea typeface="微软雅黑"/>
              </a:rPr>
              <a:t>规划风险管理</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24652">
            <a:extLst>
              <a:ext uri="{FF2B5EF4-FFF2-40B4-BE49-F238E27FC236}">
                <a16:creationId xmlns:a16="http://schemas.microsoft.com/office/drawing/2014/main" id="{E4824EC4-85A6-45A2-9390-144DC2C7EF24}"/>
              </a:ext>
            </a:extLst>
          </p:cNvPr>
          <p:cNvPicPr>
            <a:picLocks noChangeAspect="1"/>
          </p:cNvPicPr>
          <p:nvPr/>
        </p:nvPicPr>
        <p:blipFill>
          <a:blip r:embed="rId2"/>
          <a:stretch>
            <a:fillRect/>
          </a:stretch>
        </p:blipFill>
        <p:spPr>
          <a:xfrm>
            <a:off x="178765" y="1542081"/>
            <a:ext cx="7307580" cy="1859280"/>
          </a:xfrm>
          <a:prstGeom prst="rect">
            <a:avLst/>
          </a:prstGeom>
        </p:spPr>
      </p:pic>
      <p:pic>
        <p:nvPicPr>
          <p:cNvPr id="14" name="Picture 24660">
            <a:extLst>
              <a:ext uri="{FF2B5EF4-FFF2-40B4-BE49-F238E27FC236}">
                <a16:creationId xmlns:a16="http://schemas.microsoft.com/office/drawing/2014/main" id="{416FE1B7-3264-4339-A1A5-740A009FFDEF}"/>
              </a:ext>
            </a:extLst>
          </p:cNvPr>
          <p:cNvPicPr>
            <a:picLocks noChangeAspect="1"/>
          </p:cNvPicPr>
          <p:nvPr/>
        </p:nvPicPr>
        <p:blipFill>
          <a:blip r:embed="rId3"/>
          <a:stretch>
            <a:fillRect/>
          </a:stretch>
        </p:blipFill>
        <p:spPr>
          <a:xfrm>
            <a:off x="2234423" y="1125538"/>
            <a:ext cx="6595110" cy="4474845"/>
          </a:xfrm>
          <a:prstGeom prst="rect">
            <a:avLst/>
          </a:prstGeom>
        </p:spPr>
      </p:pic>
    </p:spTree>
    <p:extLst>
      <p:ext uri="{BB962C8B-B14F-4D97-AF65-F5344CB8AC3E}">
        <p14:creationId xmlns:p14="http://schemas.microsoft.com/office/powerpoint/2010/main" val="315078419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120</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11.1.</a:t>
            </a:r>
            <a:r>
              <a:rPr lang="zh-CN" altLang="en-US" sz="2400" b="1" dirty="0">
                <a:solidFill>
                  <a:srgbClr val="C00000"/>
                </a:solidFill>
                <a:latin typeface="Verdana"/>
                <a:ea typeface="微软雅黑"/>
              </a:rPr>
              <a:t>风险分解结构</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24982">
            <a:extLst>
              <a:ext uri="{FF2B5EF4-FFF2-40B4-BE49-F238E27FC236}">
                <a16:creationId xmlns:a16="http://schemas.microsoft.com/office/drawing/2014/main" id="{21D49C55-CDA2-4A04-A0C9-2CCF76CC4CE7}"/>
              </a:ext>
            </a:extLst>
          </p:cNvPr>
          <p:cNvPicPr>
            <a:picLocks noChangeAspect="1"/>
          </p:cNvPicPr>
          <p:nvPr/>
        </p:nvPicPr>
        <p:blipFill>
          <a:blip r:embed="rId2"/>
          <a:stretch>
            <a:fillRect/>
          </a:stretch>
        </p:blipFill>
        <p:spPr>
          <a:xfrm>
            <a:off x="1444272" y="935429"/>
            <a:ext cx="6595110" cy="4812030"/>
          </a:xfrm>
          <a:prstGeom prst="rect">
            <a:avLst/>
          </a:prstGeom>
        </p:spPr>
      </p:pic>
    </p:spTree>
    <p:extLst>
      <p:ext uri="{BB962C8B-B14F-4D97-AF65-F5344CB8AC3E}">
        <p14:creationId xmlns:p14="http://schemas.microsoft.com/office/powerpoint/2010/main" val="4175221393"/>
      </p:ext>
    </p:extLst>
  </p:cSld>
  <p:clrMapOvr>
    <a:masterClrMapping/>
  </p:clrMapOvr>
  <p:transition>
    <p:wip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121</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11.1.</a:t>
            </a:r>
            <a:r>
              <a:rPr lang="zh-CN" altLang="en-US" sz="2400" b="1" dirty="0">
                <a:solidFill>
                  <a:srgbClr val="C00000"/>
                </a:solidFill>
                <a:latin typeface="Verdana"/>
                <a:ea typeface="微软雅黑"/>
              </a:rPr>
              <a:t>风险影响量表</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5041">
            <a:extLst>
              <a:ext uri="{FF2B5EF4-FFF2-40B4-BE49-F238E27FC236}">
                <a16:creationId xmlns:a16="http://schemas.microsoft.com/office/drawing/2014/main" id="{9A6EE2E2-13F9-4695-97CF-277638ABAA0F}"/>
              </a:ext>
            </a:extLst>
          </p:cNvPr>
          <p:cNvPicPr>
            <a:picLocks noChangeAspect="1"/>
          </p:cNvPicPr>
          <p:nvPr/>
        </p:nvPicPr>
        <p:blipFill>
          <a:blip r:embed="rId2"/>
          <a:stretch>
            <a:fillRect/>
          </a:stretch>
        </p:blipFill>
        <p:spPr>
          <a:xfrm>
            <a:off x="365097" y="1125538"/>
            <a:ext cx="8243888" cy="4672013"/>
          </a:xfrm>
          <a:prstGeom prst="rect">
            <a:avLst/>
          </a:prstGeom>
        </p:spPr>
      </p:pic>
    </p:spTree>
    <p:extLst>
      <p:ext uri="{BB962C8B-B14F-4D97-AF65-F5344CB8AC3E}">
        <p14:creationId xmlns:p14="http://schemas.microsoft.com/office/powerpoint/2010/main" val="4015858420"/>
      </p:ext>
    </p:extLst>
  </p:cSld>
  <p:clrMapOvr>
    <a:masterClrMapping/>
  </p:clrMapOvr>
  <p:transition>
    <p:wip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122</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11.1.</a:t>
            </a:r>
            <a:r>
              <a:rPr lang="zh-CN" altLang="en-US" sz="2400" b="1" dirty="0">
                <a:solidFill>
                  <a:srgbClr val="C00000"/>
                </a:solidFill>
                <a:latin typeface="Verdana"/>
                <a:ea typeface="微软雅黑"/>
              </a:rPr>
              <a:t>风险的态度</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3" descr="j0301252">
            <a:extLst>
              <a:ext uri="{FF2B5EF4-FFF2-40B4-BE49-F238E27FC236}">
                <a16:creationId xmlns:a16="http://schemas.microsoft.com/office/drawing/2014/main" id="{D1CF8FD3-9CA0-4CD7-9A37-2D7876721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4597" y="2609784"/>
            <a:ext cx="1830387" cy="15652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j0285698">
            <a:extLst>
              <a:ext uri="{FF2B5EF4-FFF2-40B4-BE49-F238E27FC236}">
                <a16:creationId xmlns:a16="http://schemas.microsoft.com/office/drawing/2014/main" id="{BD4A7EEB-604A-4A3A-A823-F6E619492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3161" y="664415"/>
            <a:ext cx="1706563" cy="18240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j0195384">
            <a:extLst>
              <a:ext uri="{FF2B5EF4-FFF2-40B4-BE49-F238E27FC236}">
                <a16:creationId xmlns:a16="http://schemas.microsoft.com/office/drawing/2014/main" id="{E453636B-D0F7-4616-997E-4B446A678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5281" y="3940174"/>
            <a:ext cx="1795463" cy="18335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 Box 7">
            <a:extLst>
              <a:ext uri="{FF2B5EF4-FFF2-40B4-BE49-F238E27FC236}">
                <a16:creationId xmlns:a16="http://schemas.microsoft.com/office/drawing/2014/main" id="{44E7369D-689E-41B4-AA2E-3BF127ADBBCF}"/>
              </a:ext>
            </a:extLst>
          </p:cNvPr>
          <p:cNvSpPr txBox="1">
            <a:spLocks noChangeArrowheads="1"/>
          </p:cNvSpPr>
          <p:nvPr/>
        </p:nvSpPr>
        <p:spPr bwMode="auto">
          <a:xfrm>
            <a:off x="2232893" y="1340637"/>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dirty="0">
                <a:solidFill>
                  <a:srgbClr val="0066FF"/>
                </a:solidFill>
              </a:rPr>
              <a:t>风险追随者</a:t>
            </a:r>
          </a:p>
        </p:txBody>
      </p:sp>
      <p:sp>
        <p:nvSpPr>
          <p:cNvPr id="18" name="Text Box 8">
            <a:extLst>
              <a:ext uri="{FF2B5EF4-FFF2-40B4-BE49-F238E27FC236}">
                <a16:creationId xmlns:a16="http://schemas.microsoft.com/office/drawing/2014/main" id="{38715E09-BE34-48F5-AB17-F7AEC7A25943}"/>
              </a:ext>
            </a:extLst>
          </p:cNvPr>
          <p:cNvSpPr txBox="1">
            <a:spLocks noChangeArrowheads="1"/>
          </p:cNvSpPr>
          <p:nvPr/>
        </p:nvSpPr>
        <p:spPr bwMode="auto">
          <a:xfrm>
            <a:off x="4083699" y="3091175"/>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dirty="0">
                <a:solidFill>
                  <a:srgbClr val="0066FF"/>
                </a:solidFill>
              </a:rPr>
              <a:t>风险中立者</a:t>
            </a:r>
          </a:p>
        </p:txBody>
      </p:sp>
      <p:sp>
        <p:nvSpPr>
          <p:cNvPr id="19" name="Text Box 9">
            <a:extLst>
              <a:ext uri="{FF2B5EF4-FFF2-40B4-BE49-F238E27FC236}">
                <a16:creationId xmlns:a16="http://schemas.microsoft.com/office/drawing/2014/main" id="{67CF93EA-5695-4C77-A75D-37B186672006}"/>
              </a:ext>
            </a:extLst>
          </p:cNvPr>
          <p:cNvSpPr txBox="1">
            <a:spLocks noChangeArrowheads="1"/>
          </p:cNvSpPr>
          <p:nvPr/>
        </p:nvSpPr>
        <p:spPr bwMode="auto">
          <a:xfrm>
            <a:off x="2834481" y="4645786"/>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dirty="0">
                <a:solidFill>
                  <a:srgbClr val="0066FF"/>
                </a:solidFill>
              </a:rPr>
              <a:t>风险回避者</a:t>
            </a:r>
          </a:p>
        </p:txBody>
      </p:sp>
    </p:spTree>
    <p:extLst>
      <p:ext uri="{BB962C8B-B14F-4D97-AF65-F5344CB8AC3E}">
        <p14:creationId xmlns:p14="http://schemas.microsoft.com/office/powerpoint/2010/main" val="2462526641"/>
      </p:ext>
    </p:extLst>
  </p:cSld>
  <p:clrMapOvr>
    <a:masterClrMapping/>
  </p:clrMapOvr>
  <p:transition>
    <p:wip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123</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11.2.</a:t>
            </a:r>
            <a:r>
              <a:rPr lang="zh-CN" altLang="en-US" sz="2400" b="1" dirty="0">
                <a:solidFill>
                  <a:srgbClr val="C00000"/>
                </a:solidFill>
                <a:latin typeface="Verdana"/>
                <a:ea typeface="微软雅黑"/>
              </a:rPr>
              <a:t>识别风险</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25114">
            <a:extLst>
              <a:ext uri="{FF2B5EF4-FFF2-40B4-BE49-F238E27FC236}">
                <a16:creationId xmlns:a16="http://schemas.microsoft.com/office/drawing/2014/main" id="{2735F736-574F-4D15-80C6-A84D55648FD3}"/>
              </a:ext>
            </a:extLst>
          </p:cNvPr>
          <p:cNvPicPr>
            <a:picLocks noChangeAspect="1"/>
          </p:cNvPicPr>
          <p:nvPr/>
        </p:nvPicPr>
        <p:blipFill>
          <a:blip r:embed="rId2"/>
          <a:stretch>
            <a:fillRect/>
          </a:stretch>
        </p:blipFill>
        <p:spPr>
          <a:xfrm>
            <a:off x="251248" y="1460498"/>
            <a:ext cx="7307580" cy="3840480"/>
          </a:xfrm>
          <a:prstGeom prst="rect">
            <a:avLst/>
          </a:prstGeom>
        </p:spPr>
      </p:pic>
      <p:pic>
        <p:nvPicPr>
          <p:cNvPr id="14" name="Picture 25148">
            <a:extLst>
              <a:ext uri="{FF2B5EF4-FFF2-40B4-BE49-F238E27FC236}">
                <a16:creationId xmlns:a16="http://schemas.microsoft.com/office/drawing/2014/main" id="{0A71D0B0-346A-46B0-8D3C-35923BE7158F}"/>
              </a:ext>
            </a:extLst>
          </p:cNvPr>
          <p:cNvPicPr/>
          <p:nvPr/>
        </p:nvPicPr>
        <p:blipFill>
          <a:blip r:embed="rId3"/>
          <a:stretch>
            <a:fillRect/>
          </a:stretch>
        </p:blipFill>
        <p:spPr>
          <a:xfrm>
            <a:off x="4198576" y="260648"/>
            <a:ext cx="4680520" cy="6321434"/>
          </a:xfrm>
          <a:prstGeom prst="rect">
            <a:avLst/>
          </a:prstGeom>
        </p:spPr>
      </p:pic>
    </p:spTree>
    <p:extLst>
      <p:ext uri="{BB962C8B-B14F-4D97-AF65-F5344CB8AC3E}">
        <p14:creationId xmlns:p14="http://schemas.microsoft.com/office/powerpoint/2010/main" val="376495075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124</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11.2.</a:t>
            </a:r>
            <a:r>
              <a:rPr lang="zh-CN" altLang="en-US" sz="2400" b="1" dirty="0">
                <a:solidFill>
                  <a:srgbClr val="C00000"/>
                </a:solidFill>
                <a:latin typeface="Verdana"/>
                <a:ea typeface="微软雅黑"/>
              </a:rPr>
              <a:t>风险影响</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25635">
            <a:extLst>
              <a:ext uri="{FF2B5EF4-FFF2-40B4-BE49-F238E27FC236}">
                <a16:creationId xmlns:a16="http://schemas.microsoft.com/office/drawing/2014/main" id="{A0859B1A-950D-4C6F-B971-E3C738E29CFA}"/>
              </a:ext>
            </a:extLst>
          </p:cNvPr>
          <p:cNvPicPr>
            <a:picLocks noChangeAspect="1"/>
          </p:cNvPicPr>
          <p:nvPr/>
        </p:nvPicPr>
        <p:blipFill>
          <a:blip r:embed="rId2"/>
          <a:stretch>
            <a:fillRect/>
          </a:stretch>
        </p:blipFill>
        <p:spPr>
          <a:xfrm>
            <a:off x="1555914" y="1265396"/>
            <a:ext cx="5934075" cy="4327208"/>
          </a:xfrm>
          <a:prstGeom prst="rect">
            <a:avLst/>
          </a:prstGeom>
        </p:spPr>
      </p:pic>
    </p:spTree>
    <p:extLst>
      <p:ext uri="{BB962C8B-B14F-4D97-AF65-F5344CB8AC3E}">
        <p14:creationId xmlns:p14="http://schemas.microsoft.com/office/powerpoint/2010/main" val="2609331130"/>
      </p:ext>
    </p:extLst>
  </p:cSld>
  <p:clrMapOvr>
    <a:masterClrMapping/>
  </p:clrMapOvr>
  <p:transition>
    <p:wip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125</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11.2.</a:t>
            </a:r>
            <a:r>
              <a:rPr lang="zh-CN" altLang="en-US" sz="2400" b="1" dirty="0">
                <a:solidFill>
                  <a:srgbClr val="C00000"/>
                </a:solidFill>
                <a:latin typeface="Verdana"/>
                <a:ea typeface="微软雅黑"/>
              </a:rPr>
              <a:t>识别风险一览表</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9861CB6E-9FAC-4932-BC6D-2F52139E1931}"/>
              </a:ext>
            </a:extLst>
          </p:cNvPr>
          <p:cNvPicPr>
            <a:picLocks noChangeAspect="1"/>
          </p:cNvPicPr>
          <p:nvPr/>
        </p:nvPicPr>
        <p:blipFill rotWithShape="1">
          <a:blip r:embed="rId2">
            <a:extLst>
              <a:ext uri="{28A0092B-C50C-407E-A947-70E740481C1C}">
                <a14:useLocalDpi xmlns:a14="http://schemas.microsoft.com/office/drawing/2010/main" val="0"/>
              </a:ext>
            </a:extLst>
          </a:blip>
          <a:srcRect b="19111"/>
          <a:stretch/>
        </p:blipFill>
        <p:spPr>
          <a:xfrm>
            <a:off x="1966912" y="946553"/>
            <a:ext cx="5210175" cy="4792315"/>
          </a:xfrm>
          <a:prstGeom prst="rect">
            <a:avLst/>
          </a:prstGeom>
        </p:spPr>
      </p:pic>
    </p:spTree>
    <p:extLst>
      <p:ext uri="{BB962C8B-B14F-4D97-AF65-F5344CB8AC3E}">
        <p14:creationId xmlns:p14="http://schemas.microsoft.com/office/powerpoint/2010/main" val="3205550800"/>
      </p:ext>
    </p:extLst>
  </p:cSld>
  <p:clrMapOvr>
    <a:masterClrMapping/>
  </p:clrMapOvr>
  <p:transition>
    <p:wip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126</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11.3.</a:t>
            </a:r>
            <a:r>
              <a:rPr lang="zh-CN" altLang="en-US" sz="2400" b="1" dirty="0">
                <a:solidFill>
                  <a:srgbClr val="C00000"/>
                </a:solidFill>
                <a:latin typeface="Verdana"/>
                <a:ea typeface="微软雅黑"/>
              </a:rPr>
              <a:t>实施定性风险分析</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25777">
            <a:extLst>
              <a:ext uri="{FF2B5EF4-FFF2-40B4-BE49-F238E27FC236}">
                <a16:creationId xmlns:a16="http://schemas.microsoft.com/office/drawing/2014/main" id="{7DC75F1D-5F62-4FA3-9233-93B3AF294168}"/>
              </a:ext>
            </a:extLst>
          </p:cNvPr>
          <p:cNvPicPr>
            <a:picLocks noChangeAspect="1"/>
          </p:cNvPicPr>
          <p:nvPr/>
        </p:nvPicPr>
        <p:blipFill>
          <a:blip r:embed="rId2"/>
          <a:stretch>
            <a:fillRect/>
          </a:stretch>
        </p:blipFill>
        <p:spPr>
          <a:xfrm>
            <a:off x="268147" y="1521772"/>
            <a:ext cx="7307580" cy="2225040"/>
          </a:xfrm>
          <a:prstGeom prst="rect">
            <a:avLst/>
          </a:prstGeom>
        </p:spPr>
      </p:pic>
      <p:pic>
        <p:nvPicPr>
          <p:cNvPr id="14" name="Picture 25785">
            <a:extLst>
              <a:ext uri="{FF2B5EF4-FFF2-40B4-BE49-F238E27FC236}">
                <a16:creationId xmlns:a16="http://schemas.microsoft.com/office/drawing/2014/main" id="{35DC12A8-D8E8-4A1B-8E63-E2EB1A9980A4}"/>
              </a:ext>
            </a:extLst>
          </p:cNvPr>
          <p:cNvPicPr>
            <a:picLocks noChangeAspect="1"/>
          </p:cNvPicPr>
          <p:nvPr/>
        </p:nvPicPr>
        <p:blipFill>
          <a:blip r:embed="rId3"/>
          <a:stretch>
            <a:fillRect/>
          </a:stretch>
        </p:blipFill>
        <p:spPr>
          <a:xfrm>
            <a:off x="2411760" y="1697984"/>
            <a:ext cx="6595110" cy="4097655"/>
          </a:xfrm>
          <a:prstGeom prst="rect">
            <a:avLst/>
          </a:prstGeom>
        </p:spPr>
      </p:pic>
    </p:spTree>
    <p:extLst>
      <p:ext uri="{BB962C8B-B14F-4D97-AF65-F5344CB8AC3E}">
        <p14:creationId xmlns:p14="http://schemas.microsoft.com/office/powerpoint/2010/main" val="198769898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127</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11.3.</a:t>
            </a:r>
            <a:r>
              <a:rPr lang="zh-CN" altLang="en-US" sz="2400" b="1" dirty="0">
                <a:solidFill>
                  <a:srgbClr val="C00000"/>
                </a:solidFill>
                <a:latin typeface="Verdana"/>
                <a:ea typeface="微软雅黑"/>
              </a:rPr>
              <a:t>概率和影响矩阵</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26005">
            <a:extLst>
              <a:ext uri="{FF2B5EF4-FFF2-40B4-BE49-F238E27FC236}">
                <a16:creationId xmlns:a16="http://schemas.microsoft.com/office/drawing/2014/main" id="{527C4EDD-42F7-47B4-A7F9-F8C80A4F0781}"/>
              </a:ext>
            </a:extLst>
          </p:cNvPr>
          <p:cNvPicPr>
            <a:picLocks noChangeAspect="1"/>
          </p:cNvPicPr>
          <p:nvPr/>
        </p:nvPicPr>
        <p:blipFill>
          <a:blip r:embed="rId2"/>
          <a:stretch>
            <a:fillRect/>
          </a:stretch>
        </p:blipFill>
        <p:spPr>
          <a:xfrm>
            <a:off x="724852" y="1148715"/>
            <a:ext cx="7694295" cy="4560570"/>
          </a:xfrm>
          <a:prstGeom prst="rect">
            <a:avLst/>
          </a:prstGeom>
        </p:spPr>
      </p:pic>
    </p:spTree>
    <p:extLst>
      <p:ext uri="{BB962C8B-B14F-4D97-AF65-F5344CB8AC3E}">
        <p14:creationId xmlns:p14="http://schemas.microsoft.com/office/powerpoint/2010/main" val="1540926206"/>
      </p:ext>
    </p:extLst>
  </p:cSld>
  <p:clrMapOvr>
    <a:masterClrMapping/>
  </p:clrMapOvr>
  <p:transition>
    <p:wip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128</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11.4.</a:t>
            </a:r>
            <a:r>
              <a:rPr lang="zh-CN" altLang="en-US" sz="2400" b="1" dirty="0">
                <a:solidFill>
                  <a:srgbClr val="C00000"/>
                </a:solidFill>
                <a:latin typeface="Verdana"/>
                <a:ea typeface="微软雅黑"/>
              </a:rPr>
              <a:t>实施定量风险分析</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26198">
            <a:extLst>
              <a:ext uri="{FF2B5EF4-FFF2-40B4-BE49-F238E27FC236}">
                <a16:creationId xmlns:a16="http://schemas.microsoft.com/office/drawing/2014/main" id="{2F546F4F-6FB0-48DA-8494-3E20D205C091}"/>
              </a:ext>
            </a:extLst>
          </p:cNvPr>
          <p:cNvPicPr>
            <a:picLocks noChangeAspect="1"/>
          </p:cNvPicPr>
          <p:nvPr/>
        </p:nvPicPr>
        <p:blipFill>
          <a:blip r:embed="rId2"/>
          <a:stretch>
            <a:fillRect/>
          </a:stretch>
        </p:blipFill>
        <p:spPr>
          <a:xfrm>
            <a:off x="199039" y="1432887"/>
            <a:ext cx="7307580" cy="2186940"/>
          </a:xfrm>
          <a:prstGeom prst="rect">
            <a:avLst/>
          </a:prstGeom>
        </p:spPr>
      </p:pic>
      <p:pic>
        <p:nvPicPr>
          <p:cNvPr id="14" name="Picture 26205">
            <a:extLst>
              <a:ext uri="{FF2B5EF4-FFF2-40B4-BE49-F238E27FC236}">
                <a16:creationId xmlns:a16="http://schemas.microsoft.com/office/drawing/2014/main" id="{FE461D85-04F3-441A-B50E-43E74CF3514C}"/>
              </a:ext>
            </a:extLst>
          </p:cNvPr>
          <p:cNvPicPr>
            <a:picLocks noChangeAspect="1"/>
          </p:cNvPicPr>
          <p:nvPr/>
        </p:nvPicPr>
        <p:blipFill>
          <a:blip r:embed="rId3"/>
          <a:stretch>
            <a:fillRect/>
          </a:stretch>
        </p:blipFill>
        <p:spPr>
          <a:xfrm>
            <a:off x="1800258" y="1161153"/>
            <a:ext cx="7144703" cy="4439126"/>
          </a:xfrm>
          <a:prstGeom prst="rect">
            <a:avLst/>
          </a:prstGeom>
        </p:spPr>
      </p:pic>
    </p:spTree>
    <p:extLst>
      <p:ext uri="{BB962C8B-B14F-4D97-AF65-F5344CB8AC3E}">
        <p14:creationId xmlns:p14="http://schemas.microsoft.com/office/powerpoint/2010/main" val="184125148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12</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dirty="0">
                <a:solidFill>
                  <a:srgbClr val="C00000"/>
                </a:solidFill>
                <a:latin typeface="Verdana"/>
                <a:ea typeface="微软雅黑"/>
              </a:rPr>
              <a:t>项目与干系人</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398">
            <a:extLst>
              <a:ext uri="{FF2B5EF4-FFF2-40B4-BE49-F238E27FC236}">
                <a16:creationId xmlns:a16="http://schemas.microsoft.com/office/drawing/2014/main" id="{6CFDB9E8-FF75-447A-8B76-F2573479147D}"/>
              </a:ext>
            </a:extLst>
          </p:cNvPr>
          <p:cNvPicPr>
            <a:picLocks noChangeAspect="1"/>
          </p:cNvPicPr>
          <p:nvPr/>
        </p:nvPicPr>
        <p:blipFill>
          <a:blip r:embed="rId2"/>
          <a:stretch>
            <a:fillRect/>
          </a:stretch>
        </p:blipFill>
        <p:spPr>
          <a:xfrm>
            <a:off x="745850" y="1142739"/>
            <a:ext cx="7767637" cy="4480560"/>
          </a:xfrm>
          <a:prstGeom prst="rect">
            <a:avLst/>
          </a:prstGeom>
        </p:spPr>
      </p:pic>
    </p:spTree>
    <p:extLst>
      <p:ext uri="{BB962C8B-B14F-4D97-AF65-F5344CB8AC3E}">
        <p14:creationId xmlns:p14="http://schemas.microsoft.com/office/powerpoint/2010/main" val="525992582"/>
      </p:ext>
    </p:extLst>
  </p:cSld>
  <p:clrMapOvr>
    <a:masterClrMapping/>
  </p:clrMapOvr>
  <p:transition>
    <p:wip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129</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11.4.</a:t>
            </a:r>
            <a:r>
              <a:rPr lang="zh-CN" altLang="en-US" sz="2400" b="1" dirty="0">
                <a:solidFill>
                  <a:srgbClr val="C00000"/>
                </a:solidFill>
                <a:latin typeface="Verdana"/>
                <a:ea typeface="微软雅黑"/>
              </a:rPr>
              <a:t>龙卷风图</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26491">
            <a:extLst>
              <a:ext uri="{FF2B5EF4-FFF2-40B4-BE49-F238E27FC236}">
                <a16:creationId xmlns:a16="http://schemas.microsoft.com/office/drawing/2014/main" id="{E3E06E7F-8E31-410C-B33A-D8BF830045A2}"/>
              </a:ext>
            </a:extLst>
          </p:cNvPr>
          <p:cNvPicPr>
            <a:picLocks noChangeAspect="1"/>
          </p:cNvPicPr>
          <p:nvPr/>
        </p:nvPicPr>
        <p:blipFill>
          <a:blip r:embed="rId2"/>
          <a:stretch>
            <a:fillRect/>
          </a:stretch>
        </p:blipFill>
        <p:spPr>
          <a:xfrm>
            <a:off x="999648" y="1159907"/>
            <a:ext cx="7144703" cy="4538186"/>
          </a:xfrm>
          <a:prstGeom prst="rect">
            <a:avLst/>
          </a:prstGeom>
        </p:spPr>
      </p:pic>
    </p:spTree>
    <p:extLst>
      <p:ext uri="{BB962C8B-B14F-4D97-AF65-F5344CB8AC3E}">
        <p14:creationId xmlns:p14="http://schemas.microsoft.com/office/powerpoint/2010/main" val="1940498444"/>
      </p:ext>
    </p:extLst>
  </p:cSld>
  <p:clrMapOvr>
    <a:masterClrMapping/>
  </p:clrMapOvr>
  <p:transition>
    <p:wip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130</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11.4.</a:t>
            </a:r>
            <a:r>
              <a:rPr lang="zh-CN" altLang="en-US" sz="2400" b="1" dirty="0">
                <a:solidFill>
                  <a:srgbClr val="C00000"/>
                </a:solidFill>
                <a:latin typeface="Verdana"/>
                <a:ea typeface="微软雅黑"/>
              </a:rPr>
              <a:t>决策树</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6552">
            <a:extLst>
              <a:ext uri="{FF2B5EF4-FFF2-40B4-BE49-F238E27FC236}">
                <a16:creationId xmlns:a16="http://schemas.microsoft.com/office/drawing/2014/main" id="{15516974-3916-4D15-8F6C-4224F61446CF}"/>
              </a:ext>
            </a:extLst>
          </p:cNvPr>
          <p:cNvPicPr>
            <a:picLocks noChangeAspect="1"/>
          </p:cNvPicPr>
          <p:nvPr/>
        </p:nvPicPr>
        <p:blipFill rotWithShape="1">
          <a:blip r:embed="rId2"/>
          <a:srcRect b="29197"/>
          <a:stretch/>
        </p:blipFill>
        <p:spPr>
          <a:xfrm>
            <a:off x="468616" y="1028380"/>
            <a:ext cx="8243888" cy="5235019"/>
          </a:xfrm>
          <a:prstGeom prst="rect">
            <a:avLst/>
          </a:prstGeom>
        </p:spPr>
      </p:pic>
    </p:spTree>
    <p:extLst>
      <p:ext uri="{BB962C8B-B14F-4D97-AF65-F5344CB8AC3E}">
        <p14:creationId xmlns:p14="http://schemas.microsoft.com/office/powerpoint/2010/main" val="1579706315"/>
      </p:ext>
    </p:extLst>
  </p:cSld>
  <p:clrMapOvr>
    <a:masterClrMapping/>
  </p:clrMapOvr>
  <p:transition>
    <p:wip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131</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11.5.</a:t>
            </a:r>
            <a:r>
              <a:rPr lang="zh-CN" altLang="en-US" sz="2400" b="1" dirty="0">
                <a:solidFill>
                  <a:srgbClr val="C00000"/>
                </a:solidFill>
                <a:latin typeface="Verdana"/>
                <a:ea typeface="微软雅黑"/>
              </a:rPr>
              <a:t>规划风险应对</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26744">
            <a:extLst>
              <a:ext uri="{FF2B5EF4-FFF2-40B4-BE49-F238E27FC236}">
                <a16:creationId xmlns:a16="http://schemas.microsoft.com/office/drawing/2014/main" id="{CF6E5C6F-100E-438A-BE4A-E780D89A32BD}"/>
              </a:ext>
            </a:extLst>
          </p:cNvPr>
          <p:cNvPicPr>
            <a:picLocks noChangeAspect="1"/>
          </p:cNvPicPr>
          <p:nvPr/>
        </p:nvPicPr>
        <p:blipFill>
          <a:blip r:embed="rId2"/>
          <a:stretch>
            <a:fillRect/>
          </a:stretch>
        </p:blipFill>
        <p:spPr>
          <a:xfrm>
            <a:off x="268147" y="1507488"/>
            <a:ext cx="7307580" cy="1859280"/>
          </a:xfrm>
          <a:prstGeom prst="rect">
            <a:avLst/>
          </a:prstGeom>
        </p:spPr>
      </p:pic>
      <p:pic>
        <p:nvPicPr>
          <p:cNvPr id="14" name="Picture 26752">
            <a:extLst>
              <a:ext uri="{FF2B5EF4-FFF2-40B4-BE49-F238E27FC236}">
                <a16:creationId xmlns:a16="http://schemas.microsoft.com/office/drawing/2014/main" id="{F0E7199C-A475-43AA-9121-18E380FD0620}"/>
              </a:ext>
            </a:extLst>
          </p:cNvPr>
          <p:cNvPicPr>
            <a:picLocks noChangeAspect="1"/>
          </p:cNvPicPr>
          <p:nvPr/>
        </p:nvPicPr>
        <p:blipFill>
          <a:blip r:embed="rId3"/>
          <a:stretch>
            <a:fillRect/>
          </a:stretch>
        </p:blipFill>
        <p:spPr>
          <a:xfrm>
            <a:off x="1126177" y="1412875"/>
            <a:ext cx="7694295" cy="4220528"/>
          </a:xfrm>
          <a:prstGeom prst="rect">
            <a:avLst/>
          </a:prstGeom>
        </p:spPr>
      </p:pic>
    </p:spTree>
    <p:extLst>
      <p:ext uri="{BB962C8B-B14F-4D97-AF65-F5344CB8AC3E}">
        <p14:creationId xmlns:p14="http://schemas.microsoft.com/office/powerpoint/2010/main" val="144895435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132</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11.5.</a:t>
            </a:r>
            <a:r>
              <a:rPr lang="zh-CN" altLang="en-US" sz="2400" b="1" dirty="0">
                <a:solidFill>
                  <a:srgbClr val="C00000"/>
                </a:solidFill>
                <a:latin typeface="Verdana"/>
                <a:ea typeface="微软雅黑"/>
              </a:rPr>
              <a:t>规划风险应对</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26744">
            <a:extLst>
              <a:ext uri="{FF2B5EF4-FFF2-40B4-BE49-F238E27FC236}">
                <a16:creationId xmlns:a16="http://schemas.microsoft.com/office/drawing/2014/main" id="{CF6E5C6F-100E-438A-BE4A-E780D89A32BD}"/>
              </a:ext>
            </a:extLst>
          </p:cNvPr>
          <p:cNvPicPr>
            <a:picLocks noChangeAspect="1"/>
          </p:cNvPicPr>
          <p:nvPr/>
        </p:nvPicPr>
        <p:blipFill>
          <a:blip r:embed="rId2"/>
          <a:stretch>
            <a:fillRect/>
          </a:stretch>
        </p:blipFill>
        <p:spPr>
          <a:xfrm>
            <a:off x="268147" y="1507488"/>
            <a:ext cx="7307580" cy="1859280"/>
          </a:xfrm>
          <a:prstGeom prst="rect">
            <a:avLst/>
          </a:prstGeom>
        </p:spPr>
      </p:pic>
      <p:pic>
        <p:nvPicPr>
          <p:cNvPr id="14" name="Picture 26752">
            <a:extLst>
              <a:ext uri="{FF2B5EF4-FFF2-40B4-BE49-F238E27FC236}">
                <a16:creationId xmlns:a16="http://schemas.microsoft.com/office/drawing/2014/main" id="{F0E7199C-A475-43AA-9121-18E380FD0620}"/>
              </a:ext>
            </a:extLst>
          </p:cNvPr>
          <p:cNvPicPr>
            <a:picLocks noChangeAspect="1"/>
          </p:cNvPicPr>
          <p:nvPr/>
        </p:nvPicPr>
        <p:blipFill>
          <a:blip r:embed="rId3"/>
          <a:stretch>
            <a:fillRect/>
          </a:stretch>
        </p:blipFill>
        <p:spPr>
          <a:xfrm>
            <a:off x="1126177" y="1412875"/>
            <a:ext cx="7694295" cy="4220528"/>
          </a:xfrm>
          <a:prstGeom prst="rect">
            <a:avLst/>
          </a:prstGeom>
        </p:spPr>
      </p:pic>
    </p:spTree>
    <p:extLst>
      <p:ext uri="{BB962C8B-B14F-4D97-AF65-F5344CB8AC3E}">
        <p14:creationId xmlns:p14="http://schemas.microsoft.com/office/powerpoint/2010/main" val="424059994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133</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11.5.</a:t>
            </a:r>
            <a:r>
              <a:rPr lang="zh-CN" altLang="en-US" sz="2400" b="1" dirty="0">
                <a:solidFill>
                  <a:srgbClr val="C00000"/>
                </a:solidFill>
                <a:latin typeface="Verdana"/>
                <a:ea typeface="微软雅黑"/>
              </a:rPr>
              <a:t>风险应对措施</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5" name="Group 36">
            <a:extLst>
              <a:ext uri="{FF2B5EF4-FFF2-40B4-BE49-F238E27FC236}">
                <a16:creationId xmlns:a16="http://schemas.microsoft.com/office/drawing/2014/main" id="{981EB01B-94A9-4F6B-ABA2-C691EE093551}"/>
              </a:ext>
            </a:extLst>
          </p:cNvPr>
          <p:cNvGraphicFramePr>
            <a:graphicFrameLocks noGrp="1"/>
          </p:cNvGraphicFramePr>
          <p:nvPr>
            <p:ph idx="1"/>
            <p:extLst>
              <p:ext uri="{D42A27DB-BD31-4B8C-83A1-F6EECF244321}">
                <p14:modId xmlns:p14="http://schemas.microsoft.com/office/powerpoint/2010/main" val="4115429192"/>
              </p:ext>
            </p:extLst>
          </p:nvPr>
        </p:nvGraphicFramePr>
        <p:xfrm>
          <a:off x="457199" y="1445983"/>
          <a:ext cx="8040547" cy="4021074"/>
        </p:xfrm>
        <a:graphic>
          <a:graphicData uri="http://schemas.openxmlformats.org/drawingml/2006/table">
            <a:tbl>
              <a:tblPr/>
              <a:tblGrid>
                <a:gridCol w="1861238">
                  <a:extLst>
                    <a:ext uri="{9D8B030D-6E8A-4147-A177-3AD203B41FA5}">
                      <a16:colId xmlns:a16="http://schemas.microsoft.com/office/drawing/2014/main" val="2715883611"/>
                    </a:ext>
                  </a:extLst>
                </a:gridCol>
                <a:gridCol w="2605733">
                  <a:extLst>
                    <a:ext uri="{9D8B030D-6E8A-4147-A177-3AD203B41FA5}">
                      <a16:colId xmlns:a16="http://schemas.microsoft.com/office/drawing/2014/main" val="1780976682"/>
                    </a:ext>
                  </a:extLst>
                </a:gridCol>
                <a:gridCol w="3573576">
                  <a:extLst>
                    <a:ext uri="{9D8B030D-6E8A-4147-A177-3AD203B41FA5}">
                      <a16:colId xmlns:a16="http://schemas.microsoft.com/office/drawing/2014/main" val="3958339247"/>
                    </a:ext>
                  </a:extLst>
                </a:gridCol>
              </a:tblGrid>
              <a:tr h="469156">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4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名称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4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特点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4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情景</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2727730580"/>
                  </a:ext>
                </a:extLst>
              </a:tr>
              <a:tr h="718761">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回避</a:t>
                      </a:r>
                      <a:endParaRPr kumimoji="0" lang="en-US" altLang="zh-CN" sz="2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400" b="0"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改变计划或范围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去掉</a:t>
                      </a:r>
                      <a:r>
                        <a:rPr kumimoji="0" lang="en-US" altLang="zh-CN" sz="2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WBS</a:t>
                      </a:r>
                      <a:r>
                        <a:rPr kumimoji="0" lang="zh-CN" altLang="en-US" sz="2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中有风险的工作包或由第三方来</a:t>
                      </a:r>
                      <a:r>
                        <a:rPr kumimoji="0" lang="zh-CN" altLang="en-US" sz="2400" b="0"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消除</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extLst>
                  <a:ext uri="{0D108BD9-81ED-4DB2-BD59-A6C34878D82A}">
                    <a16:rowId xmlns:a16="http://schemas.microsoft.com/office/drawing/2014/main" val="1059877647"/>
                  </a:ext>
                </a:extLst>
              </a:tr>
              <a:tr h="409575">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缓解</a:t>
                      </a:r>
                      <a:endParaRPr kumimoji="0" lang="en-US" altLang="zh-CN" sz="2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400" b="0"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降低概率或后果</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雇佣有经验的雇员</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42777768"/>
                  </a:ext>
                </a:extLst>
              </a:tr>
              <a:tr h="374650">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转移</a:t>
                      </a:r>
                      <a:endParaRPr kumimoji="0" lang="en-US" altLang="zh-CN" sz="2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400" b="0"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转给第三方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购买保险或第三方担保</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extLst>
                  <a:ext uri="{0D108BD9-81ED-4DB2-BD59-A6C34878D82A}">
                    <a16:rowId xmlns:a16="http://schemas.microsoft.com/office/drawing/2014/main" val="354285065"/>
                  </a:ext>
                </a:extLst>
              </a:tr>
              <a:tr h="447675">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积极接受</a:t>
                      </a:r>
                      <a:endParaRPr kumimoji="0" lang="en-US" altLang="zh-CN" sz="2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400" b="0" i="0" u="none" strike="noStrike" cap="none" normalizeH="0" baseline="0">
                          <a:ln>
                            <a:noFill/>
                          </a:ln>
                          <a:solidFill>
                            <a:srgbClr val="FF0000"/>
                          </a:solidFill>
                          <a:effectLst/>
                          <a:latin typeface="黑体" panose="02010609060101010101" pitchFamily="49" charset="-122"/>
                          <a:ea typeface="黑体" panose="02010609060101010101" pitchFamily="49" charset="-122"/>
                        </a:rPr>
                        <a:t>准备备用计划</a:t>
                      </a:r>
                    </a:p>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400" b="0" i="0" u="none" strike="noStrike" cap="none" normalizeH="0" baseline="0">
                          <a:ln>
                            <a:noFill/>
                          </a:ln>
                          <a:solidFill>
                            <a:srgbClr val="FF0000"/>
                          </a:solidFill>
                          <a:effectLst/>
                          <a:latin typeface="黑体" panose="02010609060101010101" pitchFamily="49" charset="-122"/>
                          <a:ea typeface="黑体" panose="02010609060101010101" pitchFamily="49" charset="-122"/>
                        </a:rPr>
                        <a:t>准备应急储备金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有风险不能回避和减轻，准备备用计划</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extLst>
                  <a:ext uri="{0D108BD9-81ED-4DB2-BD59-A6C34878D82A}">
                    <a16:rowId xmlns:a16="http://schemas.microsoft.com/office/drawing/2014/main" val="531242101"/>
                  </a:ext>
                </a:extLst>
              </a:tr>
              <a:tr h="447675">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被动接受</a:t>
                      </a:r>
                      <a:endParaRPr kumimoji="0" lang="en-US" altLang="zh-CN" sz="2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400" b="0" i="0" u="none" strike="noStrike" cap="none" normalizeH="0" baseline="0">
                          <a:ln>
                            <a:noFill/>
                          </a:ln>
                          <a:solidFill>
                            <a:srgbClr val="FF0000"/>
                          </a:solidFill>
                          <a:effectLst/>
                          <a:latin typeface="黑体" panose="02010609060101010101" pitchFamily="49" charset="-122"/>
                          <a:ea typeface="黑体" panose="02010609060101010101" pitchFamily="49" charset="-122"/>
                        </a:rPr>
                        <a:t>什么都不作</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endParaRPr kumimoji="0" lang="zh-CN" altLang="zh-CN" sz="2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extLst>
                  <a:ext uri="{0D108BD9-81ED-4DB2-BD59-A6C34878D82A}">
                    <a16:rowId xmlns:a16="http://schemas.microsoft.com/office/drawing/2014/main" val="112364526"/>
                  </a:ext>
                </a:extLst>
              </a:tr>
            </a:tbl>
          </a:graphicData>
        </a:graphic>
      </p:graphicFrame>
    </p:spTree>
    <p:extLst>
      <p:ext uri="{BB962C8B-B14F-4D97-AF65-F5344CB8AC3E}">
        <p14:creationId xmlns:p14="http://schemas.microsoft.com/office/powerpoint/2010/main" val="1900726882"/>
      </p:ext>
    </p:extLst>
  </p:cSld>
  <p:clrMapOvr>
    <a:masterClrMapping/>
  </p:clrMapOvr>
  <p:transition>
    <p:wip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134</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11.6.</a:t>
            </a:r>
            <a:r>
              <a:rPr lang="zh-CN" altLang="en-US" sz="2400" b="1" dirty="0">
                <a:solidFill>
                  <a:srgbClr val="C00000"/>
                </a:solidFill>
                <a:latin typeface="Verdana"/>
                <a:ea typeface="微软雅黑"/>
              </a:rPr>
              <a:t>控制风险</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27284">
            <a:extLst>
              <a:ext uri="{FF2B5EF4-FFF2-40B4-BE49-F238E27FC236}">
                <a16:creationId xmlns:a16="http://schemas.microsoft.com/office/drawing/2014/main" id="{C87D1988-1E0C-4BB1-8459-42D1C47466D3}"/>
              </a:ext>
            </a:extLst>
          </p:cNvPr>
          <p:cNvPicPr>
            <a:picLocks noChangeAspect="1"/>
          </p:cNvPicPr>
          <p:nvPr/>
        </p:nvPicPr>
        <p:blipFill>
          <a:blip r:embed="rId2"/>
          <a:stretch>
            <a:fillRect/>
          </a:stretch>
        </p:blipFill>
        <p:spPr>
          <a:xfrm>
            <a:off x="209384" y="1507604"/>
            <a:ext cx="7307580" cy="2225040"/>
          </a:xfrm>
          <a:prstGeom prst="rect">
            <a:avLst/>
          </a:prstGeom>
        </p:spPr>
      </p:pic>
      <p:pic>
        <p:nvPicPr>
          <p:cNvPr id="14" name="Picture 27293">
            <a:extLst>
              <a:ext uri="{FF2B5EF4-FFF2-40B4-BE49-F238E27FC236}">
                <a16:creationId xmlns:a16="http://schemas.microsoft.com/office/drawing/2014/main" id="{F2FB1267-BC5B-4044-ABBF-CEB7DEFC8F47}"/>
              </a:ext>
            </a:extLst>
          </p:cNvPr>
          <p:cNvPicPr>
            <a:picLocks noChangeAspect="1"/>
          </p:cNvPicPr>
          <p:nvPr/>
        </p:nvPicPr>
        <p:blipFill>
          <a:blip r:embed="rId3"/>
          <a:stretch>
            <a:fillRect/>
          </a:stretch>
        </p:blipFill>
        <p:spPr>
          <a:xfrm>
            <a:off x="2366010" y="890662"/>
            <a:ext cx="6595110" cy="4846320"/>
          </a:xfrm>
          <a:prstGeom prst="rect">
            <a:avLst/>
          </a:prstGeom>
        </p:spPr>
      </p:pic>
    </p:spTree>
    <p:extLst>
      <p:ext uri="{BB962C8B-B14F-4D97-AF65-F5344CB8AC3E}">
        <p14:creationId xmlns:p14="http://schemas.microsoft.com/office/powerpoint/2010/main" val="108748834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135</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11.6.</a:t>
            </a:r>
            <a:r>
              <a:rPr lang="zh-CN" altLang="en-US" sz="2400" b="1" dirty="0">
                <a:solidFill>
                  <a:srgbClr val="C00000"/>
                </a:solidFill>
                <a:latin typeface="Verdana"/>
                <a:ea typeface="微软雅黑"/>
              </a:rPr>
              <a:t>控制风险</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3D514B01-3196-4307-B1A0-BB0563631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937" y="1557337"/>
            <a:ext cx="7858125" cy="3743325"/>
          </a:xfrm>
          <a:prstGeom prst="rect">
            <a:avLst/>
          </a:prstGeom>
        </p:spPr>
      </p:pic>
    </p:spTree>
    <p:extLst>
      <p:ext uri="{BB962C8B-B14F-4D97-AF65-F5344CB8AC3E}">
        <p14:creationId xmlns:p14="http://schemas.microsoft.com/office/powerpoint/2010/main" val="425898901"/>
      </p:ext>
    </p:extLst>
  </p:cSld>
  <p:clrMapOvr>
    <a:masterClrMapping/>
  </p:clrMapOvr>
  <p:transition>
    <p:wip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136</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12.</a:t>
            </a:r>
            <a:r>
              <a:rPr lang="zh-CN" altLang="en-US" sz="2400" b="1" dirty="0">
                <a:solidFill>
                  <a:srgbClr val="C00000"/>
                </a:solidFill>
                <a:ea typeface="微软雅黑"/>
              </a:rPr>
              <a:t>项目采购管理</a:t>
            </a:r>
            <a:endParaRPr lang="zh-CN" altLang="en-US" sz="2400" b="1" dirty="0">
              <a:solidFill>
                <a:srgbClr val="C00000"/>
              </a:solidFill>
              <a:latin typeface="Verdana"/>
              <a:ea typeface="微软雅黑"/>
            </a:endParaRP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11600218-E3D3-479B-B84B-CA0A0E34F3E4}"/>
              </a:ext>
            </a:extLst>
          </p:cNvPr>
          <p:cNvSpPr txBox="1"/>
          <p:nvPr/>
        </p:nvSpPr>
        <p:spPr>
          <a:xfrm>
            <a:off x="2442901" y="1205287"/>
            <a:ext cx="4680520" cy="2246769"/>
          </a:xfrm>
          <a:prstGeom prst="rect">
            <a:avLst/>
          </a:prstGeom>
          <a:noFill/>
        </p:spPr>
        <p:txBody>
          <a:bodyPr wrap="square" rtlCol="0">
            <a:spAutoFit/>
          </a:bodyPr>
          <a:lstStyle/>
          <a:p>
            <a:r>
              <a:rPr lang="en-US" altLang="zh-CN" sz="2800" dirty="0">
                <a:latin typeface="黑体" pitchFamily="49" charset="-122"/>
                <a:ea typeface="黑体" pitchFamily="49" charset="-122"/>
              </a:rPr>
              <a:t>12.1.</a:t>
            </a:r>
            <a:r>
              <a:rPr lang="zh-CN" altLang="en-US" sz="2800" dirty="0">
                <a:latin typeface="黑体" pitchFamily="49" charset="-122"/>
                <a:ea typeface="黑体" pitchFamily="49" charset="-122"/>
              </a:rPr>
              <a:t>规划采购管理</a:t>
            </a:r>
          </a:p>
          <a:p>
            <a:r>
              <a:rPr lang="en-US" altLang="zh-CN" sz="2800" dirty="0">
                <a:latin typeface="黑体" pitchFamily="49" charset="-122"/>
                <a:ea typeface="黑体" pitchFamily="49" charset="-122"/>
              </a:rPr>
              <a:t>12.2.</a:t>
            </a:r>
            <a:r>
              <a:rPr lang="zh-CN" altLang="en-US" sz="2800" dirty="0">
                <a:latin typeface="黑体" pitchFamily="49" charset="-122"/>
                <a:ea typeface="黑体" pitchFamily="49" charset="-122"/>
              </a:rPr>
              <a:t>实施采购</a:t>
            </a:r>
          </a:p>
          <a:p>
            <a:r>
              <a:rPr lang="en-US" altLang="zh-CN" sz="2800" dirty="0">
                <a:latin typeface="黑体" pitchFamily="49" charset="-122"/>
                <a:ea typeface="黑体" pitchFamily="49" charset="-122"/>
              </a:rPr>
              <a:t>12.3.</a:t>
            </a:r>
            <a:r>
              <a:rPr lang="zh-CN" altLang="en-US" sz="2800" dirty="0">
                <a:latin typeface="黑体" pitchFamily="49" charset="-122"/>
                <a:ea typeface="黑体" pitchFamily="49" charset="-122"/>
              </a:rPr>
              <a:t>控制采购</a:t>
            </a:r>
          </a:p>
          <a:p>
            <a:r>
              <a:rPr lang="en-US" altLang="zh-CN" sz="2800" dirty="0">
                <a:latin typeface="黑体" pitchFamily="49" charset="-122"/>
                <a:ea typeface="黑体" pitchFamily="49" charset="-122"/>
              </a:rPr>
              <a:t>12.4.</a:t>
            </a:r>
            <a:r>
              <a:rPr lang="zh-CN" altLang="en-US" sz="2800" dirty="0">
                <a:latin typeface="黑体" pitchFamily="49" charset="-122"/>
                <a:ea typeface="黑体" pitchFamily="49" charset="-122"/>
              </a:rPr>
              <a:t>结束采购</a:t>
            </a:r>
            <a:r>
              <a:rPr lang="zh-CN" altLang="en-US" sz="2800" b="1" dirty="0">
                <a:solidFill>
                  <a:srgbClr val="FF0000"/>
                </a:solidFill>
                <a:latin typeface="黑体" pitchFamily="49" charset="-122"/>
                <a:ea typeface="黑体" pitchFamily="49" charset="-122"/>
              </a:rPr>
              <a:t>（收尾过程组）</a:t>
            </a:r>
          </a:p>
          <a:p>
            <a:pPr marL="342900" indent="-342900">
              <a:buFont typeface="+mj-lt"/>
              <a:buAutoNum type="arabicPeriod"/>
            </a:pPr>
            <a:endParaRPr lang="zh-CN" altLang="en-US" sz="2800" dirty="0">
              <a:latin typeface="黑体" pitchFamily="49" charset="-122"/>
              <a:ea typeface="黑体" pitchFamily="49" charset="-122"/>
            </a:endParaRPr>
          </a:p>
        </p:txBody>
      </p:sp>
    </p:spTree>
    <p:extLst>
      <p:ext uri="{BB962C8B-B14F-4D97-AF65-F5344CB8AC3E}">
        <p14:creationId xmlns:p14="http://schemas.microsoft.com/office/powerpoint/2010/main" val="2213857286"/>
      </p:ext>
    </p:extLst>
  </p:cSld>
  <p:clrMapOvr>
    <a:masterClrMapping/>
  </p:clrMapOvr>
  <p:transition>
    <p:wip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137</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12.1.</a:t>
            </a:r>
            <a:r>
              <a:rPr lang="zh-CN" altLang="en-US" sz="2400" b="1" dirty="0">
                <a:solidFill>
                  <a:srgbClr val="C00000"/>
                </a:solidFill>
                <a:latin typeface="Verdana"/>
                <a:ea typeface="微软雅黑"/>
              </a:rPr>
              <a:t>规划采购管理</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27921">
            <a:extLst>
              <a:ext uri="{FF2B5EF4-FFF2-40B4-BE49-F238E27FC236}">
                <a16:creationId xmlns:a16="http://schemas.microsoft.com/office/drawing/2014/main" id="{F7CBD686-15CC-4E85-9DA2-842DCB057335}"/>
              </a:ext>
            </a:extLst>
          </p:cNvPr>
          <p:cNvPicPr>
            <a:picLocks noChangeAspect="1"/>
          </p:cNvPicPr>
          <p:nvPr/>
        </p:nvPicPr>
        <p:blipFill>
          <a:blip r:embed="rId2"/>
          <a:stretch>
            <a:fillRect/>
          </a:stretch>
        </p:blipFill>
        <p:spPr>
          <a:xfrm>
            <a:off x="182880" y="1485338"/>
            <a:ext cx="7307580" cy="2926080"/>
          </a:xfrm>
          <a:prstGeom prst="rect">
            <a:avLst/>
          </a:prstGeom>
        </p:spPr>
      </p:pic>
      <p:pic>
        <p:nvPicPr>
          <p:cNvPr id="14" name="Picture 27961">
            <a:extLst>
              <a:ext uri="{FF2B5EF4-FFF2-40B4-BE49-F238E27FC236}">
                <a16:creationId xmlns:a16="http://schemas.microsoft.com/office/drawing/2014/main" id="{6043051A-0B12-4866-A707-D70EFC32A130}"/>
              </a:ext>
            </a:extLst>
          </p:cNvPr>
          <p:cNvPicPr>
            <a:picLocks noChangeAspect="1"/>
          </p:cNvPicPr>
          <p:nvPr/>
        </p:nvPicPr>
        <p:blipFill>
          <a:blip r:embed="rId3"/>
          <a:stretch>
            <a:fillRect/>
          </a:stretch>
        </p:blipFill>
        <p:spPr>
          <a:xfrm>
            <a:off x="3589020" y="890662"/>
            <a:ext cx="5372100" cy="5390388"/>
          </a:xfrm>
          <a:prstGeom prst="rect">
            <a:avLst/>
          </a:prstGeom>
        </p:spPr>
      </p:pic>
    </p:spTree>
    <p:extLst>
      <p:ext uri="{BB962C8B-B14F-4D97-AF65-F5344CB8AC3E}">
        <p14:creationId xmlns:p14="http://schemas.microsoft.com/office/powerpoint/2010/main" val="354881353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138</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12.2.</a:t>
            </a:r>
            <a:r>
              <a:rPr lang="zh-CN" altLang="en-US" sz="2400" b="1" dirty="0">
                <a:solidFill>
                  <a:srgbClr val="C00000"/>
                </a:solidFill>
                <a:latin typeface="Verdana"/>
                <a:ea typeface="微软雅黑"/>
              </a:rPr>
              <a:t>实施采购</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28971">
            <a:extLst>
              <a:ext uri="{FF2B5EF4-FFF2-40B4-BE49-F238E27FC236}">
                <a16:creationId xmlns:a16="http://schemas.microsoft.com/office/drawing/2014/main" id="{8F3DA7E7-5C61-49DC-B201-8129EA64602A}"/>
              </a:ext>
            </a:extLst>
          </p:cNvPr>
          <p:cNvPicPr>
            <a:picLocks noChangeAspect="1"/>
          </p:cNvPicPr>
          <p:nvPr/>
        </p:nvPicPr>
        <p:blipFill>
          <a:blip r:embed="rId2"/>
          <a:stretch>
            <a:fillRect/>
          </a:stretch>
        </p:blipFill>
        <p:spPr>
          <a:xfrm>
            <a:off x="233104" y="1412875"/>
            <a:ext cx="7307580" cy="2575560"/>
          </a:xfrm>
          <a:prstGeom prst="rect">
            <a:avLst/>
          </a:prstGeom>
        </p:spPr>
      </p:pic>
      <p:pic>
        <p:nvPicPr>
          <p:cNvPr id="14" name="Picture 29006">
            <a:extLst>
              <a:ext uri="{FF2B5EF4-FFF2-40B4-BE49-F238E27FC236}">
                <a16:creationId xmlns:a16="http://schemas.microsoft.com/office/drawing/2014/main" id="{5214BD3B-1B92-4713-8DCB-9732D366BEA2}"/>
              </a:ext>
            </a:extLst>
          </p:cNvPr>
          <p:cNvPicPr/>
          <p:nvPr/>
        </p:nvPicPr>
        <p:blipFill>
          <a:blip r:embed="rId3"/>
          <a:stretch>
            <a:fillRect/>
          </a:stretch>
        </p:blipFill>
        <p:spPr>
          <a:xfrm>
            <a:off x="3634681" y="733271"/>
            <a:ext cx="5276215" cy="5647690"/>
          </a:xfrm>
          <a:prstGeom prst="rect">
            <a:avLst/>
          </a:prstGeom>
        </p:spPr>
      </p:pic>
    </p:spTree>
    <p:extLst>
      <p:ext uri="{BB962C8B-B14F-4D97-AF65-F5344CB8AC3E}">
        <p14:creationId xmlns:p14="http://schemas.microsoft.com/office/powerpoint/2010/main" val="282295393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13</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dirty="0">
                <a:solidFill>
                  <a:srgbClr val="C00000"/>
                </a:solidFill>
                <a:latin typeface="Verdana"/>
                <a:ea typeface="微软雅黑"/>
              </a:rPr>
              <a:t>项目投入与风险</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2995">
            <a:extLst>
              <a:ext uri="{FF2B5EF4-FFF2-40B4-BE49-F238E27FC236}">
                <a16:creationId xmlns:a16="http://schemas.microsoft.com/office/drawing/2014/main" id="{6A487CF0-C0DD-4DD5-AE1B-6A8728AC5A76}"/>
              </a:ext>
            </a:extLst>
          </p:cNvPr>
          <p:cNvPicPr>
            <a:picLocks noChangeAspect="1"/>
          </p:cNvPicPr>
          <p:nvPr/>
        </p:nvPicPr>
        <p:blipFill>
          <a:blip r:embed="rId2"/>
          <a:stretch>
            <a:fillRect/>
          </a:stretch>
        </p:blipFill>
        <p:spPr>
          <a:xfrm>
            <a:off x="143199" y="1271531"/>
            <a:ext cx="6583680" cy="3817620"/>
          </a:xfrm>
          <a:prstGeom prst="rect">
            <a:avLst/>
          </a:prstGeom>
        </p:spPr>
      </p:pic>
      <p:pic>
        <p:nvPicPr>
          <p:cNvPr id="14" name="Picture 3063">
            <a:extLst>
              <a:ext uri="{FF2B5EF4-FFF2-40B4-BE49-F238E27FC236}">
                <a16:creationId xmlns:a16="http://schemas.microsoft.com/office/drawing/2014/main" id="{D11F6996-DC45-47C4-970D-9CDEE2F7A6E2}"/>
              </a:ext>
            </a:extLst>
          </p:cNvPr>
          <p:cNvPicPr>
            <a:picLocks noChangeAspect="1"/>
          </p:cNvPicPr>
          <p:nvPr/>
        </p:nvPicPr>
        <p:blipFill>
          <a:blip r:embed="rId3"/>
          <a:stretch>
            <a:fillRect/>
          </a:stretch>
        </p:blipFill>
        <p:spPr>
          <a:xfrm>
            <a:off x="2397478" y="2773017"/>
            <a:ext cx="6589395" cy="3457575"/>
          </a:xfrm>
          <a:prstGeom prst="rect">
            <a:avLst/>
          </a:prstGeom>
        </p:spPr>
      </p:pic>
    </p:spTree>
    <p:extLst>
      <p:ext uri="{BB962C8B-B14F-4D97-AF65-F5344CB8AC3E}">
        <p14:creationId xmlns:p14="http://schemas.microsoft.com/office/powerpoint/2010/main" val="15866182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139</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12.3.</a:t>
            </a:r>
            <a:r>
              <a:rPr lang="zh-CN" altLang="en-US" sz="2400" b="1" dirty="0">
                <a:solidFill>
                  <a:srgbClr val="C00000"/>
                </a:solidFill>
                <a:latin typeface="Verdana"/>
                <a:ea typeface="微软雅黑"/>
              </a:rPr>
              <a:t>控制采购</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29641">
            <a:extLst>
              <a:ext uri="{FF2B5EF4-FFF2-40B4-BE49-F238E27FC236}">
                <a16:creationId xmlns:a16="http://schemas.microsoft.com/office/drawing/2014/main" id="{2672446C-873F-483A-BE7D-CB54A1243795}"/>
              </a:ext>
            </a:extLst>
          </p:cNvPr>
          <p:cNvPicPr>
            <a:picLocks noChangeAspect="1"/>
          </p:cNvPicPr>
          <p:nvPr/>
        </p:nvPicPr>
        <p:blipFill>
          <a:blip r:embed="rId2"/>
          <a:stretch>
            <a:fillRect/>
          </a:stretch>
        </p:blipFill>
        <p:spPr>
          <a:xfrm>
            <a:off x="178765" y="1412874"/>
            <a:ext cx="7307580" cy="2415540"/>
          </a:xfrm>
          <a:prstGeom prst="rect">
            <a:avLst/>
          </a:prstGeom>
        </p:spPr>
      </p:pic>
      <p:pic>
        <p:nvPicPr>
          <p:cNvPr id="14" name="Picture 29683">
            <a:extLst>
              <a:ext uri="{FF2B5EF4-FFF2-40B4-BE49-F238E27FC236}">
                <a16:creationId xmlns:a16="http://schemas.microsoft.com/office/drawing/2014/main" id="{25809E28-E726-4CB4-AA4E-85990BE0CD5E}"/>
              </a:ext>
            </a:extLst>
          </p:cNvPr>
          <p:cNvPicPr>
            <a:picLocks noChangeAspect="1"/>
          </p:cNvPicPr>
          <p:nvPr/>
        </p:nvPicPr>
        <p:blipFill>
          <a:blip r:embed="rId3"/>
          <a:stretch>
            <a:fillRect/>
          </a:stretch>
        </p:blipFill>
        <p:spPr>
          <a:xfrm>
            <a:off x="2914106" y="829583"/>
            <a:ext cx="6045518" cy="4908709"/>
          </a:xfrm>
          <a:prstGeom prst="rect">
            <a:avLst/>
          </a:prstGeom>
        </p:spPr>
      </p:pic>
    </p:spTree>
    <p:extLst>
      <p:ext uri="{BB962C8B-B14F-4D97-AF65-F5344CB8AC3E}">
        <p14:creationId xmlns:p14="http://schemas.microsoft.com/office/powerpoint/2010/main" val="140293902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140</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12.4.</a:t>
            </a:r>
            <a:r>
              <a:rPr lang="zh-CN" altLang="en-US" sz="2400" b="1" dirty="0">
                <a:solidFill>
                  <a:srgbClr val="C00000"/>
                </a:solidFill>
                <a:latin typeface="Verdana"/>
                <a:ea typeface="微软雅黑"/>
              </a:rPr>
              <a:t>结束采购</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30169">
            <a:extLst>
              <a:ext uri="{FF2B5EF4-FFF2-40B4-BE49-F238E27FC236}">
                <a16:creationId xmlns:a16="http://schemas.microsoft.com/office/drawing/2014/main" id="{1585CFF3-578C-4A2B-8DAC-064F95077EE6}"/>
              </a:ext>
            </a:extLst>
          </p:cNvPr>
          <p:cNvPicPr>
            <a:picLocks noChangeAspect="1"/>
          </p:cNvPicPr>
          <p:nvPr/>
        </p:nvPicPr>
        <p:blipFill>
          <a:blip r:embed="rId2"/>
          <a:stretch>
            <a:fillRect/>
          </a:stretch>
        </p:blipFill>
        <p:spPr>
          <a:xfrm>
            <a:off x="268147" y="1445573"/>
            <a:ext cx="7307580" cy="1554480"/>
          </a:xfrm>
          <a:prstGeom prst="rect">
            <a:avLst/>
          </a:prstGeom>
        </p:spPr>
      </p:pic>
      <p:pic>
        <p:nvPicPr>
          <p:cNvPr id="24" name="Picture 30204">
            <a:extLst>
              <a:ext uri="{FF2B5EF4-FFF2-40B4-BE49-F238E27FC236}">
                <a16:creationId xmlns:a16="http://schemas.microsoft.com/office/drawing/2014/main" id="{69DE4725-BEBB-497C-BD19-64D6E143365B}"/>
              </a:ext>
            </a:extLst>
          </p:cNvPr>
          <p:cNvPicPr>
            <a:picLocks noChangeAspect="1"/>
          </p:cNvPicPr>
          <p:nvPr/>
        </p:nvPicPr>
        <p:blipFill>
          <a:blip r:embed="rId3"/>
          <a:stretch>
            <a:fillRect/>
          </a:stretch>
        </p:blipFill>
        <p:spPr>
          <a:xfrm>
            <a:off x="1731150" y="1125538"/>
            <a:ext cx="7144703" cy="4439126"/>
          </a:xfrm>
          <a:prstGeom prst="rect">
            <a:avLst/>
          </a:prstGeom>
        </p:spPr>
      </p:pic>
    </p:spTree>
    <p:extLst>
      <p:ext uri="{BB962C8B-B14F-4D97-AF65-F5344CB8AC3E}">
        <p14:creationId xmlns:p14="http://schemas.microsoft.com/office/powerpoint/2010/main" val="74337063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141</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13.</a:t>
            </a:r>
            <a:r>
              <a:rPr lang="zh-CN" altLang="en-US" sz="2400" b="1" dirty="0">
                <a:solidFill>
                  <a:srgbClr val="C00000"/>
                </a:solidFill>
                <a:latin typeface="Verdana"/>
                <a:ea typeface="微软雅黑"/>
              </a:rPr>
              <a:t>项目关系人管理</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11600218-E3D3-479B-B84B-CA0A0E34F3E4}"/>
              </a:ext>
            </a:extLst>
          </p:cNvPr>
          <p:cNvSpPr txBox="1"/>
          <p:nvPr/>
        </p:nvSpPr>
        <p:spPr>
          <a:xfrm>
            <a:off x="2190873" y="1327248"/>
            <a:ext cx="5184576" cy="2246769"/>
          </a:xfrm>
          <a:prstGeom prst="rect">
            <a:avLst/>
          </a:prstGeom>
          <a:noFill/>
        </p:spPr>
        <p:txBody>
          <a:bodyPr wrap="square" rtlCol="0">
            <a:spAutoFit/>
          </a:bodyPr>
          <a:lstStyle/>
          <a:p>
            <a:r>
              <a:rPr lang="en-US" altLang="zh-CN" sz="2800" dirty="0">
                <a:latin typeface="黑体" pitchFamily="49" charset="-122"/>
                <a:ea typeface="黑体" pitchFamily="49" charset="-122"/>
              </a:rPr>
              <a:t>13.1.</a:t>
            </a:r>
            <a:r>
              <a:rPr lang="zh-CN" altLang="en-US" sz="2800" dirty="0">
                <a:latin typeface="黑体" pitchFamily="49" charset="-122"/>
                <a:ea typeface="黑体" pitchFamily="49" charset="-122"/>
              </a:rPr>
              <a:t>识别干系人</a:t>
            </a:r>
            <a:r>
              <a:rPr lang="zh-CN" altLang="en-US" sz="2800" b="1" dirty="0">
                <a:solidFill>
                  <a:srgbClr val="FF0000"/>
                </a:solidFill>
                <a:latin typeface="黑体" pitchFamily="49" charset="-122"/>
                <a:ea typeface="黑体" pitchFamily="49" charset="-122"/>
              </a:rPr>
              <a:t>（启动过程组）</a:t>
            </a:r>
            <a:endParaRPr lang="en-US" altLang="zh-CN" sz="2800" b="1" dirty="0">
              <a:solidFill>
                <a:srgbClr val="FF0000"/>
              </a:solidFill>
              <a:latin typeface="黑体" pitchFamily="49" charset="-122"/>
              <a:ea typeface="黑体" pitchFamily="49" charset="-122"/>
            </a:endParaRPr>
          </a:p>
          <a:p>
            <a:r>
              <a:rPr lang="en-US" altLang="zh-CN" sz="2800" dirty="0">
                <a:latin typeface="黑体" pitchFamily="49" charset="-122"/>
                <a:ea typeface="黑体" pitchFamily="49" charset="-122"/>
              </a:rPr>
              <a:t>13.2.</a:t>
            </a:r>
            <a:r>
              <a:rPr lang="zh-CN" altLang="en-US" sz="2800" dirty="0">
                <a:latin typeface="黑体" pitchFamily="49" charset="-122"/>
                <a:ea typeface="黑体" pitchFamily="49" charset="-122"/>
              </a:rPr>
              <a:t>规划干系人管理</a:t>
            </a:r>
            <a:endParaRPr lang="en-US" altLang="zh-CN" sz="2800" dirty="0">
              <a:latin typeface="黑体" pitchFamily="49" charset="-122"/>
              <a:ea typeface="黑体" pitchFamily="49" charset="-122"/>
            </a:endParaRPr>
          </a:p>
          <a:p>
            <a:r>
              <a:rPr lang="en-US" altLang="zh-CN" sz="2800" dirty="0">
                <a:latin typeface="黑体" pitchFamily="49" charset="-122"/>
                <a:ea typeface="黑体" pitchFamily="49" charset="-122"/>
              </a:rPr>
              <a:t>13.3.</a:t>
            </a:r>
            <a:r>
              <a:rPr lang="zh-CN" altLang="en-US" sz="2800" dirty="0">
                <a:latin typeface="黑体" pitchFamily="49" charset="-122"/>
                <a:ea typeface="黑体" pitchFamily="49" charset="-122"/>
              </a:rPr>
              <a:t>管理干系人参与</a:t>
            </a:r>
            <a:endParaRPr lang="en-US" altLang="zh-CN" sz="2800" dirty="0">
              <a:latin typeface="黑体" pitchFamily="49" charset="-122"/>
              <a:ea typeface="黑体" pitchFamily="49" charset="-122"/>
            </a:endParaRPr>
          </a:p>
          <a:p>
            <a:r>
              <a:rPr lang="en-US" altLang="zh-CN" sz="2800" dirty="0">
                <a:latin typeface="黑体" pitchFamily="49" charset="-122"/>
                <a:ea typeface="黑体" pitchFamily="49" charset="-122"/>
              </a:rPr>
              <a:t>13.4.</a:t>
            </a:r>
            <a:r>
              <a:rPr lang="zh-CN" altLang="en-US" sz="2800" dirty="0">
                <a:latin typeface="黑体" pitchFamily="49" charset="-122"/>
                <a:ea typeface="黑体" pitchFamily="49" charset="-122"/>
              </a:rPr>
              <a:t>控制干系人参与</a:t>
            </a:r>
          </a:p>
          <a:p>
            <a:pPr marL="342900" indent="-342900">
              <a:buFont typeface="+mj-lt"/>
              <a:buAutoNum type="arabicPeriod"/>
            </a:pPr>
            <a:endParaRPr lang="zh-CN" altLang="en-US" sz="2800" dirty="0">
              <a:latin typeface="黑体" pitchFamily="49" charset="-122"/>
              <a:ea typeface="黑体" pitchFamily="49" charset="-122"/>
            </a:endParaRPr>
          </a:p>
        </p:txBody>
      </p:sp>
    </p:spTree>
    <p:extLst>
      <p:ext uri="{BB962C8B-B14F-4D97-AF65-F5344CB8AC3E}">
        <p14:creationId xmlns:p14="http://schemas.microsoft.com/office/powerpoint/2010/main" val="2430871571"/>
      </p:ext>
    </p:extLst>
  </p:cSld>
  <p:clrMapOvr>
    <a:masterClrMapping/>
  </p:clrMapOvr>
  <p:transition>
    <p:wip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142</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13.1.</a:t>
            </a:r>
            <a:r>
              <a:rPr lang="zh-CN" altLang="en-US" sz="2400" b="1" dirty="0">
                <a:solidFill>
                  <a:srgbClr val="C00000"/>
                </a:solidFill>
                <a:latin typeface="Verdana"/>
                <a:ea typeface="微软雅黑"/>
              </a:rPr>
              <a:t>识别干系人</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30561">
            <a:extLst>
              <a:ext uri="{FF2B5EF4-FFF2-40B4-BE49-F238E27FC236}">
                <a16:creationId xmlns:a16="http://schemas.microsoft.com/office/drawing/2014/main" id="{6CB1F110-20D0-49DC-8553-42FFDFF49D6D}"/>
              </a:ext>
            </a:extLst>
          </p:cNvPr>
          <p:cNvPicPr>
            <a:picLocks noChangeAspect="1"/>
          </p:cNvPicPr>
          <p:nvPr/>
        </p:nvPicPr>
        <p:blipFill>
          <a:blip r:embed="rId2"/>
          <a:stretch>
            <a:fillRect/>
          </a:stretch>
        </p:blipFill>
        <p:spPr>
          <a:xfrm>
            <a:off x="178765" y="1446903"/>
            <a:ext cx="7307580" cy="1684020"/>
          </a:xfrm>
          <a:prstGeom prst="rect">
            <a:avLst/>
          </a:prstGeom>
        </p:spPr>
      </p:pic>
      <p:pic>
        <p:nvPicPr>
          <p:cNvPr id="14" name="Picture 30569">
            <a:extLst>
              <a:ext uri="{FF2B5EF4-FFF2-40B4-BE49-F238E27FC236}">
                <a16:creationId xmlns:a16="http://schemas.microsoft.com/office/drawing/2014/main" id="{CE6A4C10-7836-4CB2-828C-AD264F76E860}"/>
              </a:ext>
            </a:extLst>
          </p:cNvPr>
          <p:cNvPicPr>
            <a:picLocks noChangeAspect="1"/>
          </p:cNvPicPr>
          <p:nvPr/>
        </p:nvPicPr>
        <p:blipFill>
          <a:blip r:embed="rId3"/>
          <a:stretch>
            <a:fillRect/>
          </a:stretch>
        </p:blipFill>
        <p:spPr>
          <a:xfrm>
            <a:off x="2235234" y="886402"/>
            <a:ext cx="6595110" cy="4823460"/>
          </a:xfrm>
          <a:prstGeom prst="rect">
            <a:avLst/>
          </a:prstGeom>
        </p:spPr>
      </p:pic>
    </p:spTree>
    <p:extLst>
      <p:ext uri="{BB962C8B-B14F-4D97-AF65-F5344CB8AC3E}">
        <p14:creationId xmlns:p14="http://schemas.microsoft.com/office/powerpoint/2010/main" val="101462182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143</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13.1.</a:t>
            </a:r>
            <a:r>
              <a:rPr lang="zh-CN" altLang="en-US" sz="2400" b="1" dirty="0">
                <a:solidFill>
                  <a:srgbClr val="C00000"/>
                </a:solidFill>
                <a:latin typeface="Verdana"/>
                <a:ea typeface="微软雅黑"/>
              </a:rPr>
              <a:t>权利</a:t>
            </a:r>
            <a:r>
              <a:rPr lang="en-US" altLang="zh-CN" sz="2400" b="1" dirty="0">
                <a:solidFill>
                  <a:srgbClr val="C00000"/>
                </a:solidFill>
                <a:latin typeface="Verdana"/>
                <a:ea typeface="微软雅黑"/>
              </a:rPr>
              <a:t>/</a:t>
            </a:r>
            <a:r>
              <a:rPr lang="zh-CN" altLang="en-US" sz="2400" b="1" dirty="0">
                <a:solidFill>
                  <a:srgbClr val="C00000"/>
                </a:solidFill>
                <a:latin typeface="Verdana"/>
                <a:ea typeface="微软雅黑"/>
              </a:rPr>
              <a:t>利益方格</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30854">
            <a:extLst>
              <a:ext uri="{FF2B5EF4-FFF2-40B4-BE49-F238E27FC236}">
                <a16:creationId xmlns:a16="http://schemas.microsoft.com/office/drawing/2014/main" id="{AAE52B92-0472-456C-B9ED-2B04BACF3026}"/>
              </a:ext>
            </a:extLst>
          </p:cNvPr>
          <p:cNvPicPr>
            <a:picLocks noChangeAspect="1"/>
          </p:cNvPicPr>
          <p:nvPr/>
        </p:nvPicPr>
        <p:blipFill>
          <a:blip r:embed="rId2"/>
          <a:stretch>
            <a:fillRect/>
          </a:stretch>
        </p:blipFill>
        <p:spPr>
          <a:xfrm>
            <a:off x="2065020" y="935429"/>
            <a:ext cx="5013960" cy="4732020"/>
          </a:xfrm>
          <a:prstGeom prst="rect">
            <a:avLst/>
          </a:prstGeom>
        </p:spPr>
      </p:pic>
    </p:spTree>
    <p:extLst>
      <p:ext uri="{BB962C8B-B14F-4D97-AF65-F5344CB8AC3E}">
        <p14:creationId xmlns:p14="http://schemas.microsoft.com/office/powerpoint/2010/main" val="94434745"/>
      </p:ext>
    </p:extLst>
  </p:cSld>
  <p:clrMapOvr>
    <a:masterClrMapping/>
  </p:clrMapOvr>
  <p:transition>
    <p:wip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144</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13.1.</a:t>
            </a:r>
            <a:r>
              <a:rPr lang="zh-CN" altLang="en-US" sz="2400" b="1" dirty="0">
                <a:solidFill>
                  <a:srgbClr val="C00000"/>
                </a:solidFill>
                <a:latin typeface="Verdana"/>
                <a:ea typeface="微软雅黑"/>
              </a:rPr>
              <a:t>干系人参与评估矩阵</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31355">
            <a:extLst>
              <a:ext uri="{FF2B5EF4-FFF2-40B4-BE49-F238E27FC236}">
                <a16:creationId xmlns:a16="http://schemas.microsoft.com/office/drawing/2014/main" id="{96D4F149-0D98-4ED5-A310-EBAFA318503C}"/>
              </a:ext>
            </a:extLst>
          </p:cNvPr>
          <p:cNvPicPr>
            <a:picLocks noChangeAspect="1"/>
          </p:cNvPicPr>
          <p:nvPr/>
        </p:nvPicPr>
        <p:blipFill>
          <a:blip r:embed="rId2"/>
          <a:stretch>
            <a:fillRect/>
          </a:stretch>
        </p:blipFill>
        <p:spPr>
          <a:xfrm>
            <a:off x="624362" y="2060848"/>
            <a:ext cx="7895273" cy="2057400"/>
          </a:xfrm>
          <a:prstGeom prst="rect">
            <a:avLst/>
          </a:prstGeom>
        </p:spPr>
      </p:pic>
      <p:sp>
        <p:nvSpPr>
          <p:cNvPr id="2" name="文本框 1">
            <a:extLst>
              <a:ext uri="{FF2B5EF4-FFF2-40B4-BE49-F238E27FC236}">
                <a16:creationId xmlns:a16="http://schemas.microsoft.com/office/drawing/2014/main" id="{7F6E578C-253D-4764-AE9D-E60B3B968A9F}"/>
              </a:ext>
            </a:extLst>
          </p:cNvPr>
          <p:cNvSpPr txBox="1"/>
          <p:nvPr/>
        </p:nvSpPr>
        <p:spPr>
          <a:xfrm>
            <a:off x="2159731" y="4365104"/>
            <a:ext cx="4824536" cy="369332"/>
          </a:xfrm>
          <a:prstGeom prst="rect">
            <a:avLst/>
          </a:prstGeom>
          <a:noFill/>
        </p:spPr>
        <p:txBody>
          <a:bodyPr wrap="square" rtlCol="0">
            <a:spAutoFit/>
          </a:bodyPr>
          <a:lstStyle/>
          <a:p>
            <a:r>
              <a:rPr lang="en-US" altLang="zh-CN" dirty="0"/>
              <a:t>C </a:t>
            </a:r>
            <a:r>
              <a:rPr lang="zh-CN" altLang="zh-CN" dirty="0"/>
              <a:t>表示当前参与程度，</a:t>
            </a:r>
            <a:r>
              <a:rPr lang="en-US" altLang="zh-CN" dirty="0"/>
              <a:t>D </a:t>
            </a:r>
            <a:r>
              <a:rPr lang="zh-CN" altLang="zh-CN" dirty="0"/>
              <a:t>表示所需参与程度</a:t>
            </a:r>
            <a:r>
              <a:rPr lang="zh-CN" altLang="en-US" dirty="0"/>
              <a:t>。</a:t>
            </a:r>
            <a:endParaRPr lang="zh-CN" altLang="en-US" sz="16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val="2074414276"/>
      </p:ext>
    </p:extLst>
  </p:cSld>
  <p:clrMapOvr>
    <a:masterClrMapping/>
  </p:clrMapOvr>
  <p:transition>
    <p:wip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145</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13.1.</a:t>
            </a:r>
            <a:r>
              <a:rPr lang="zh-CN" altLang="en-US" sz="2400" b="1" dirty="0">
                <a:solidFill>
                  <a:srgbClr val="C00000"/>
                </a:solidFill>
                <a:latin typeface="Verdana"/>
                <a:ea typeface="微软雅黑"/>
              </a:rPr>
              <a:t>干系人登记册</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411ECD94-F655-4A4E-B2B7-7B39FA90BD23}"/>
              </a:ext>
            </a:extLst>
          </p:cNvPr>
          <p:cNvPicPr>
            <a:picLocks noChangeAspect="1"/>
          </p:cNvPicPr>
          <p:nvPr/>
        </p:nvPicPr>
        <p:blipFill rotWithShape="1">
          <a:blip r:embed="rId2">
            <a:extLst>
              <a:ext uri="{28A0092B-C50C-407E-A947-70E740481C1C}">
                <a14:useLocalDpi xmlns:a14="http://schemas.microsoft.com/office/drawing/2010/main" val="0"/>
              </a:ext>
            </a:extLst>
          </a:blip>
          <a:srcRect b="17557"/>
          <a:stretch/>
        </p:blipFill>
        <p:spPr>
          <a:xfrm>
            <a:off x="1857375" y="981075"/>
            <a:ext cx="5429250" cy="4680173"/>
          </a:xfrm>
          <a:prstGeom prst="rect">
            <a:avLst/>
          </a:prstGeom>
        </p:spPr>
      </p:pic>
    </p:spTree>
    <p:extLst>
      <p:ext uri="{BB962C8B-B14F-4D97-AF65-F5344CB8AC3E}">
        <p14:creationId xmlns:p14="http://schemas.microsoft.com/office/powerpoint/2010/main" val="3898322207"/>
      </p:ext>
    </p:extLst>
  </p:cSld>
  <p:clrMapOvr>
    <a:masterClrMapping/>
  </p:clrMapOvr>
  <p:transition>
    <p:wip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146</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13.2.</a:t>
            </a:r>
            <a:r>
              <a:rPr lang="zh-CN" altLang="en-US" sz="2400" b="1" dirty="0">
                <a:solidFill>
                  <a:srgbClr val="C00000"/>
                </a:solidFill>
                <a:latin typeface="Verdana"/>
                <a:ea typeface="微软雅黑"/>
              </a:rPr>
              <a:t>规划干系人管理</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31024">
            <a:extLst>
              <a:ext uri="{FF2B5EF4-FFF2-40B4-BE49-F238E27FC236}">
                <a16:creationId xmlns:a16="http://schemas.microsoft.com/office/drawing/2014/main" id="{50C6F91F-2012-4AE6-A8A9-FA937EE09BF3}"/>
              </a:ext>
            </a:extLst>
          </p:cNvPr>
          <p:cNvPicPr>
            <a:picLocks noChangeAspect="1"/>
          </p:cNvPicPr>
          <p:nvPr/>
        </p:nvPicPr>
        <p:blipFill>
          <a:blip r:embed="rId2"/>
          <a:stretch>
            <a:fillRect/>
          </a:stretch>
        </p:blipFill>
        <p:spPr>
          <a:xfrm>
            <a:off x="182880" y="1412874"/>
            <a:ext cx="7307580" cy="1684020"/>
          </a:xfrm>
          <a:prstGeom prst="rect">
            <a:avLst/>
          </a:prstGeom>
        </p:spPr>
      </p:pic>
      <p:pic>
        <p:nvPicPr>
          <p:cNvPr id="14" name="Picture 31031">
            <a:extLst>
              <a:ext uri="{FF2B5EF4-FFF2-40B4-BE49-F238E27FC236}">
                <a16:creationId xmlns:a16="http://schemas.microsoft.com/office/drawing/2014/main" id="{DAB7905F-7B02-437A-9288-DE159433B184}"/>
              </a:ext>
            </a:extLst>
          </p:cNvPr>
          <p:cNvPicPr>
            <a:picLocks noChangeAspect="1"/>
          </p:cNvPicPr>
          <p:nvPr/>
        </p:nvPicPr>
        <p:blipFill>
          <a:blip r:embed="rId3"/>
          <a:stretch>
            <a:fillRect/>
          </a:stretch>
        </p:blipFill>
        <p:spPr>
          <a:xfrm>
            <a:off x="2783406" y="1091731"/>
            <a:ext cx="6045518" cy="4562951"/>
          </a:xfrm>
          <a:prstGeom prst="rect">
            <a:avLst/>
          </a:prstGeom>
        </p:spPr>
      </p:pic>
    </p:spTree>
    <p:extLst>
      <p:ext uri="{BB962C8B-B14F-4D97-AF65-F5344CB8AC3E}">
        <p14:creationId xmlns:p14="http://schemas.microsoft.com/office/powerpoint/2010/main" val="260491826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147</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a:solidFill>
                  <a:srgbClr val="C00000"/>
                </a:solidFill>
                <a:latin typeface="Verdana"/>
                <a:ea typeface="微软雅黑"/>
              </a:rPr>
              <a:t>  </a:t>
            </a:r>
            <a:r>
              <a:rPr lang="en-US" altLang="zh-CN" sz="2400" b="1" dirty="0">
                <a:solidFill>
                  <a:srgbClr val="C00000"/>
                </a:solidFill>
                <a:latin typeface="Verdana"/>
                <a:ea typeface="微软雅黑"/>
              </a:rPr>
              <a:t>13.3.</a:t>
            </a:r>
            <a:r>
              <a:rPr lang="zh-CN" altLang="en-US" sz="2400" b="1" dirty="0">
                <a:solidFill>
                  <a:srgbClr val="C00000"/>
                </a:solidFill>
                <a:latin typeface="Verdana"/>
                <a:ea typeface="微软雅黑"/>
              </a:rPr>
              <a:t>管理干系人参与</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31474">
            <a:extLst>
              <a:ext uri="{FF2B5EF4-FFF2-40B4-BE49-F238E27FC236}">
                <a16:creationId xmlns:a16="http://schemas.microsoft.com/office/drawing/2014/main" id="{DC060FB1-D15A-4932-B5F2-80C862F6D126}"/>
              </a:ext>
            </a:extLst>
          </p:cNvPr>
          <p:cNvPicPr>
            <a:picLocks noChangeAspect="1"/>
          </p:cNvPicPr>
          <p:nvPr/>
        </p:nvPicPr>
        <p:blipFill>
          <a:blip r:embed="rId2"/>
          <a:stretch>
            <a:fillRect/>
          </a:stretch>
        </p:blipFill>
        <p:spPr>
          <a:xfrm>
            <a:off x="277273" y="1436876"/>
            <a:ext cx="7307580" cy="1973580"/>
          </a:xfrm>
          <a:prstGeom prst="rect">
            <a:avLst/>
          </a:prstGeom>
        </p:spPr>
      </p:pic>
      <p:pic>
        <p:nvPicPr>
          <p:cNvPr id="14" name="Picture 31515">
            <a:extLst>
              <a:ext uri="{FF2B5EF4-FFF2-40B4-BE49-F238E27FC236}">
                <a16:creationId xmlns:a16="http://schemas.microsoft.com/office/drawing/2014/main" id="{596E4685-9E89-478E-8C06-F464B645701F}"/>
              </a:ext>
            </a:extLst>
          </p:cNvPr>
          <p:cNvPicPr>
            <a:picLocks noChangeAspect="1"/>
          </p:cNvPicPr>
          <p:nvPr/>
        </p:nvPicPr>
        <p:blipFill>
          <a:blip r:embed="rId3"/>
          <a:stretch>
            <a:fillRect/>
          </a:stretch>
        </p:blipFill>
        <p:spPr>
          <a:xfrm>
            <a:off x="2997041" y="1100994"/>
            <a:ext cx="6045518" cy="4562951"/>
          </a:xfrm>
          <a:prstGeom prst="rect">
            <a:avLst/>
          </a:prstGeom>
        </p:spPr>
      </p:pic>
    </p:spTree>
    <p:extLst>
      <p:ext uri="{BB962C8B-B14F-4D97-AF65-F5344CB8AC3E}">
        <p14:creationId xmlns:p14="http://schemas.microsoft.com/office/powerpoint/2010/main" val="45349464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148</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13.4.</a:t>
            </a:r>
            <a:r>
              <a:rPr lang="zh-CN" altLang="en-US" sz="2400" b="1" dirty="0">
                <a:solidFill>
                  <a:srgbClr val="C00000"/>
                </a:solidFill>
                <a:latin typeface="Verdana"/>
                <a:ea typeface="微软雅黑"/>
              </a:rPr>
              <a:t>控制干系人参与</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31938">
            <a:extLst>
              <a:ext uri="{FF2B5EF4-FFF2-40B4-BE49-F238E27FC236}">
                <a16:creationId xmlns:a16="http://schemas.microsoft.com/office/drawing/2014/main" id="{1F9324C3-1A21-4060-A2FC-528178A6A397}"/>
              </a:ext>
            </a:extLst>
          </p:cNvPr>
          <p:cNvPicPr>
            <a:picLocks noChangeAspect="1"/>
          </p:cNvPicPr>
          <p:nvPr/>
        </p:nvPicPr>
        <p:blipFill>
          <a:blip r:embed="rId2"/>
          <a:stretch>
            <a:fillRect/>
          </a:stretch>
        </p:blipFill>
        <p:spPr>
          <a:xfrm>
            <a:off x="306482" y="1451972"/>
            <a:ext cx="7307580" cy="2209800"/>
          </a:xfrm>
          <a:prstGeom prst="rect">
            <a:avLst/>
          </a:prstGeom>
        </p:spPr>
      </p:pic>
      <p:pic>
        <p:nvPicPr>
          <p:cNvPr id="14" name="Picture 31945">
            <a:extLst>
              <a:ext uri="{FF2B5EF4-FFF2-40B4-BE49-F238E27FC236}">
                <a16:creationId xmlns:a16="http://schemas.microsoft.com/office/drawing/2014/main" id="{C6CF0DB6-BA38-4A2A-A9E6-65F6AA379B93}"/>
              </a:ext>
            </a:extLst>
          </p:cNvPr>
          <p:cNvPicPr>
            <a:picLocks noChangeAspect="1"/>
          </p:cNvPicPr>
          <p:nvPr/>
        </p:nvPicPr>
        <p:blipFill>
          <a:blip r:embed="rId3"/>
          <a:stretch>
            <a:fillRect/>
          </a:stretch>
        </p:blipFill>
        <p:spPr>
          <a:xfrm>
            <a:off x="1675769" y="935429"/>
            <a:ext cx="7144703" cy="4569143"/>
          </a:xfrm>
          <a:prstGeom prst="rect">
            <a:avLst/>
          </a:prstGeom>
        </p:spPr>
      </p:pic>
    </p:spTree>
    <p:extLst>
      <p:ext uri="{BB962C8B-B14F-4D97-AF65-F5344CB8AC3E}">
        <p14:creationId xmlns:p14="http://schemas.microsoft.com/office/powerpoint/2010/main" val="416937315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14</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dirty="0">
                <a:solidFill>
                  <a:srgbClr val="C00000"/>
                </a:solidFill>
                <a:latin typeface="Verdana"/>
                <a:ea typeface="微软雅黑"/>
              </a:rPr>
              <a:t>项目管理过程组</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3759">
            <a:extLst>
              <a:ext uri="{FF2B5EF4-FFF2-40B4-BE49-F238E27FC236}">
                <a16:creationId xmlns:a16="http://schemas.microsoft.com/office/drawing/2014/main" id="{2FD0758F-259A-4D0A-B208-20215B475D0F}"/>
              </a:ext>
            </a:extLst>
          </p:cNvPr>
          <p:cNvPicPr>
            <a:picLocks noChangeAspect="1"/>
          </p:cNvPicPr>
          <p:nvPr/>
        </p:nvPicPr>
        <p:blipFill>
          <a:blip r:embed="rId2"/>
          <a:stretch>
            <a:fillRect/>
          </a:stretch>
        </p:blipFill>
        <p:spPr>
          <a:xfrm>
            <a:off x="457200" y="1457325"/>
            <a:ext cx="8251031" cy="3943350"/>
          </a:xfrm>
          <a:prstGeom prst="rect">
            <a:avLst/>
          </a:prstGeom>
        </p:spPr>
      </p:pic>
    </p:spTree>
    <p:extLst>
      <p:ext uri="{BB962C8B-B14F-4D97-AF65-F5344CB8AC3E}">
        <p14:creationId xmlns:p14="http://schemas.microsoft.com/office/powerpoint/2010/main" val="294078711"/>
      </p:ext>
    </p:extLst>
  </p:cSld>
  <p:clrMapOvr>
    <a:masterClrMapping/>
  </p:clrMapOvr>
  <p:transition>
    <p:wip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149</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项目管理</a:t>
            </a:r>
            <a:endParaRPr lang="zh-CN" altLang="en-US" sz="2400" b="1" dirty="0">
              <a:solidFill>
                <a:srgbClr val="C00000"/>
              </a:solidFill>
              <a:latin typeface="Verdana"/>
              <a:ea typeface="微软雅黑"/>
            </a:endParaRP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a:extLst>
              <a:ext uri="{FF2B5EF4-FFF2-40B4-BE49-F238E27FC236}">
                <a16:creationId xmlns:a16="http://schemas.microsoft.com/office/drawing/2014/main" id="{B3B8AC86-671D-4635-855F-51CB1A3D1F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06" y="1172556"/>
            <a:ext cx="8824787" cy="4609804"/>
          </a:xfrm>
          <a:prstGeom prst="rect">
            <a:avLst/>
          </a:prstGeom>
        </p:spPr>
      </p:pic>
    </p:spTree>
    <p:extLst>
      <p:ext uri="{BB962C8B-B14F-4D97-AF65-F5344CB8AC3E}">
        <p14:creationId xmlns:p14="http://schemas.microsoft.com/office/powerpoint/2010/main" val="1068192492"/>
      </p:ext>
    </p:extLst>
  </p:cSld>
  <p:clrMapOvr>
    <a:masterClrMapping/>
  </p:clrMapOvr>
  <p:transition>
    <p:wip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150</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项目</a:t>
            </a:r>
            <a:r>
              <a:rPr lang="zh-CN" altLang="en-US" sz="2400" b="1" dirty="0">
                <a:solidFill>
                  <a:srgbClr val="C00000"/>
                </a:solidFill>
                <a:latin typeface="Verdana"/>
                <a:ea typeface="微软雅黑"/>
              </a:rPr>
              <a:t>经理能力</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CD4B9235-6A4F-4D45-8DA2-96CF0F52B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1687" y="1057275"/>
            <a:ext cx="5000625" cy="4743450"/>
          </a:xfrm>
          <a:prstGeom prst="rect">
            <a:avLst/>
          </a:prstGeom>
        </p:spPr>
      </p:pic>
    </p:spTree>
    <p:extLst>
      <p:ext uri="{BB962C8B-B14F-4D97-AF65-F5344CB8AC3E}">
        <p14:creationId xmlns:p14="http://schemas.microsoft.com/office/powerpoint/2010/main" val="2761915896"/>
      </p:ext>
    </p:extLst>
  </p:cSld>
  <p:clrMapOvr>
    <a:masterClrMapping/>
  </p:clrMapOvr>
  <p:transition>
    <p:wip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151</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职业道德</a:t>
            </a:r>
            <a:endParaRPr lang="zh-CN" altLang="en-US" sz="2400" b="1" dirty="0">
              <a:solidFill>
                <a:srgbClr val="C00000"/>
              </a:solidFill>
              <a:latin typeface="Verdana"/>
              <a:ea typeface="微软雅黑"/>
            </a:endParaRP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Rectangle 3" descr="花束">
            <a:extLst>
              <a:ext uri="{FF2B5EF4-FFF2-40B4-BE49-F238E27FC236}">
                <a16:creationId xmlns:a16="http://schemas.microsoft.com/office/drawing/2014/main" id="{E13FD102-2646-4DD5-A06A-DC16B92221A8}"/>
              </a:ext>
            </a:extLst>
          </p:cNvPr>
          <p:cNvSpPr txBox="1">
            <a:spLocks noChangeArrowheads="1"/>
          </p:cNvSpPr>
          <p:nvPr/>
        </p:nvSpPr>
        <p:spPr>
          <a:xfrm>
            <a:off x="-32929" y="1089893"/>
            <a:ext cx="8719729" cy="5410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vert="horz" lIns="90487" tIns="44450" rIns="90487" bIns="4445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90000"/>
              </a:lnSpc>
              <a:buSzPct val="70000"/>
              <a:buFont typeface="Wingdings" panose="05000000000000000000" pitchFamily="2" charset="2"/>
              <a:buChar char="l"/>
            </a:pPr>
            <a:r>
              <a:rPr lang="zh-CN" altLang="en-US" sz="1700" b="1" dirty="0">
                <a:latin typeface="黑体" panose="02010609060101010101" pitchFamily="49" charset="-122"/>
                <a:ea typeface="黑体" panose="02010609060101010101" pitchFamily="49" charset="-122"/>
              </a:rPr>
              <a:t>遵守所在公司的规定、遵守所在国的法律</a:t>
            </a:r>
          </a:p>
          <a:p>
            <a:pPr lvl="1">
              <a:lnSpc>
                <a:spcPct val="90000"/>
              </a:lnSpc>
              <a:buSzPct val="70000"/>
              <a:buFont typeface="Wingdings" panose="05000000000000000000" pitchFamily="2" charset="2"/>
              <a:buChar char="l"/>
            </a:pPr>
            <a:r>
              <a:rPr lang="zh-CN" altLang="en-US" sz="1700" b="1" dirty="0">
                <a:latin typeface="黑体" panose="02010609060101010101" pitchFamily="49" charset="-122"/>
                <a:ea typeface="黑体" panose="02010609060101010101" pitchFamily="49" charset="-122"/>
              </a:rPr>
              <a:t>除非说明是所在国家的习俗，否则不收取任何礼物</a:t>
            </a:r>
          </a:p>
          <a:p>
            <a:pPr lvl="1">
              <a:lnSpc>
                <a:spcPct val="90000"/>
              </a:lnSpc>
              <a:buSzPct val="70000"/>
              <a:buFont typeface="Wingdings" panose="05000000000000000000" pitchFamily="2" charset="2"/>
              <a:buChar char="l"/>
            </a:pPr>
            <a:r>
              <a:rPr lang="zh-CN" altLang="en-US" sz="1700" b="1" dirty="0">
                <a:latin typeface="黑体" panose="02010609060101010101" pitchFamily="49" charset="-122"/>
                <a:ea typeface="黑体" panose="02010609060101010101" pitchFamily="49" charset="-122"/>
              </a:rPr>
              <a:t>有义务配合</a:t>
            </a:r>
            <a:r>
              <a:rPr lang="en-US" altLang="zh-CN" sz="1700" b="1" dirty="0">
                <a:latin typeface="黑体" panose="02010609060101010101" pitchFamily="49" charset="-122"/>
                <a:ea typeface="黑体" panose="02010609060101010101" pitchFamily="49" charset="-122"/>
              </a:rPr>
              <a:t>PMI</a:t>
            </a:r>
            <a:r>
              <a:rPr lang="zh-CN" altLang="en-US" sz="1700" b="1" dirty="0">
                <a:latin typeface="黑体" panose="02010609060101010101" pitchFamily="49" charset="-122"/>
                <a:ea typeface="黑体" panose="02010609060101010101" pitchFamily="49" charset="-122"/>
              </a:rPr>
              <a:t>，为其提供信息</a:t>
            </a:r>
          </a:p>
          <a:p>
            <a:pPr lvl="1">
              <a:lnSpc>
                <a:spcPct val="90000"/>
              </a:lnSpc>
              <a:buSzPct val="70000"/>
              <a:buFont typeface="Wingdings" panose="05000000000000000000" pitchFamily="2" charset="2"/>
              <a:buChar char="l"/>
            </a:pPr>
            <a:r>
              <a:rPr lang="zh-CN" altLang="en-US" sz="1700" b="1" dirty="0">
                <a:latin typeface="黑体" panose="02010609060101010101" pitchFamily="49" charset="-122"/>
                <a:ea typeface="黑体" panose="02010609060101010101" pitchFamily="49" charset="-122"/>
              </a:rPr>
              <a:t>维护客户利益，保守商业机密</a:t>
            </a:r>
          </a:p>
          <a:p>
            <a:pPr lvl="1">
              <a:lnSpc>
                <a:spcPct val="90000"/>
              </a:lnSpc>
              <a:buSzPct val="70000"/>
              <a:buFont typeface="Wingdings" panose="05000000000000000000" pitchFamily="2" charset="2"/>
              <a:buChar char="l"/>
            </a:pPr>
            <a:r>
              <a:rPr lang="zh-CN" altLang="en-US" sz="1700" b="1" dirty="0">
                <a:latin typeface="黑体" panose="02010609060101010101" pitchFamily="49" charset="-122"/>
                <a:ea typeface="黑体" panose="02010609060101010101" pitchFamily="49" charset="-122"/>
              </a:rPr>
              <a:t>诚实，正直，客观，公正的汇报项目信息</a:t>
            </a:r>
          </a:p>
          <a:p>
            <a:pPr lvl="1">
              <a:lnSpc>
                <a:spcPct val="90000"/>
              </a:lnSpc>
              <a:buSzPct val="70000"/>
              <a:buFont typeface="Wingdings" panose="05000000000000000000" pitchFamily="2" charset="2"/>
              <a:buChar char="l"/>
            </a:pPr>
            <a:r>
              <a:rPr lang="zh-CN" altLang="en-US" sz="1700" b="1" dirty="0">
                <a:latin typeface="黑体" panose="02010609060101010101" pitchFamily="49" charset="-122"/>
                <a:ea typeface="黑体" panose="02010609060101010101" pitchFamily="49" charset="-122"/>
              </a:rPr>
              <a:t>职业化的素质就是尊重事实、为他人着想尊重文化差异，入乡随俗</a:t>
            </a:r>
          </a:p>
          <a:p>
            <a:pPr lvl="1">
              <a:lnSpc>
                <a:spcPct val="90000"/>
              </a:lnSpc>
              <a:buSzPct val="70000"/>
              <a:buFont typeface="Wingdings" panose="05000000000000000000" pitchFamily="2" charset="2"/>
              <a:buChar char="l"/>
            </a:pPr>
            <a:r>
              <a:rPr lang="zh-CN" altLang="en-US" sz="1700" b="1" dirty="0">
                <a:latin typeface="黑体" panose="02010609060101010101" pitchFamily="49" charset="-122"/>
                <a:ea typeface="黑体" panose="02010609060101010101" pitchFamily="49" charset="-122"/>
              </a:rPr>
              <a:t>避免利益冲突，如从事与公司竞争性的业务</a:t>
            </a:r>
          </a:p>
          <a:p>
            <a:pPr lvl="1">
              <a:lnSpc>
                <a:spcPct val="90000"/>
              </a:lnSpc>
              <a:buSzPct val="70000"/>
              <a:buFont typeface="Wingdings" panose="05000000000000000000" pitchFamily="2" charset="2"/>
              <a:buChar char="l"/>
            </a:pPr>
            <a:r>
              <a:rPr lang="zh-CN" altLang="en-US" sz="1700" b="1" dirty="0">
                <a:latin typeface="黑体" panose="02010609060101010101" pitchFamily="49" charset="-122"/>
                <a:ea typeface="黑体" panose="02010609060101010101" pitchFamily="49" charset="-122"/>
              </a:rPr>
              <a:t>尽量不采取极端的手段</a:t>
            </a:r>
          </a:p>
          <a:p>
            <a:pPr lvl="1">
              <a:lnSpc>
                <a:spcPct val="90000"/>
              </a:lnSpc>
              <a:buSzPct val="70000"/>
              <a:buFont typeface="Wingdings" panose="05000000000000000000" pitchFamily="2" charset="2"/>
              <a:buChar char="l"/>
            </a:pPr>
            <a:r>
              <a:rPr lang="zh-CN" altLang="en-US" sz="1700" b="1" dirty="0">
                <a:latin typeface="黑体" panose="02010609060101010101" pitchFamily="49" charset="-122"/>
                <a:ea typeface="黑体" panose="02010609060101010101" pitchFamily="49" charset="-122"/>
              </a:rPr>
              <a:t>维护范围完整是</a:t>
            </a:r>
            <a:r>
              <a:rPr lang="en-US" altLang="zh-CN" sz="1700" b="1" dirty="0">
                <a:latin typeface="黑体" panose="02010609060101010101" pitchFamily="49" charset="-122"/>
                <a:ea typeface="黑体" panose="02010609060101010101" pitchFamily="49" charset="-122"/>
              </a:rPr>
              <a:t>PMP</a:t>
            </a:r>
            <a:r>
              <a:rPr lang="zh-CN" altLang="en-US" sz="1700" b="1" dirty="0">
                <a:latin typeface="黑体" panose="02010609060101010101" pitchFamily="49" charset="-122"/>
                <a:ea typeface="黑体" panose="02010609060101010101" pitchFamily="49" charset="-122"/>
              </a:rPr>
              <a:t>的责任</a:t>
            </a:r>
          </a:p>
          <a:p>
            <a:pPr lvl="1">
              <a:lnSpc>
                <a:spcPct val="90000"/>
              </a:lnSpc>
              <a:buSzPct val="70000"/>
              <a:buFont typeface="Wingdings" panose="05000000000000000000" pitchFamily="2" charset="2"/>
              <a:buChar char="l"/>
            </a:pPr>
            <a:r>
              <a:rPr lang="zh-CN" altLang="en-US" sz="1700" b="1" dirty="0">
                <a:latin typeface="黑体" panose="02010609060101010101" pitchFamily="49" charset="-122"/>
                <a:ea typeface="黑体" panose="02010609060101010101" pitchFamily="49" charset="-122"/>
              </a:rPr>
              <a:t>以同等重要性和关注程度管理成本、进度计划和质量</a:t>
            </a:r>
          </a:p>
          <a:p>
            <a:pPr lvl="1">
              <a:lnSpc>
                <a:spcPct val="90000"/>
              </a:lnSpc>
              <a:buSzPct val="70000"/>
              <a:buFont typeface="Wingdings" panose="05000000000000000000" pitchFamily="2" charset="2"/>
              <a:buChar char="l"/>
            </a:pPr>
            <a:r>
              <a:rPr lang="zh-CN" altLang="en-US" sz="1700" b="1" dirty="0">
                <a:latin typeface="黑体" panose="02010609060101010101" pitchFamily="49" charset="-122"/>
                <a:ea typeface="黑体" panose="02010609060101010101" pitchFamily="49" charset="-122"/>
              </a:rPr>
              <a:t>在某客户的现场开展项目作业工作时，您意外的发现客户一些内部信息，您下一步应该： 将此信息通知客户 或者提醒客户注意信息风险</a:t>
            </a:r>
          </a:p>
          <a:p>
            <a:pPr lvl="1">
              <a:lnSpc>
                <a:spcPct val="90000"/>
              </a:lnSpc>
              <a:buSzPct val="70000"/>
              <a:buFont typeface="Wingdings" panose="05000000000000000000" pitchFamily="2" charset="2"/>
              <a:buChar char="l"/>
            </a:pPr>
            <a:r>
              <a:rPr lang="zh-CN" altLang="en-US" sz="1700" b="1" dirty="0">
                <a:latin typeface="黑体" panose="02010609060101010101" pitchFamily="49" charset="-122"/>
                <a:ea typeface="黑体" panose="02010609060101010101" pitchFamily="49" charset="-122"/>
              </a:rPr>
              <a:t>如果没有充分的数据完成一项任务，你应该 通过书面和口头做出解释， 说明在缺乏完整数据的情况下无法完成此任务</a:t>
            </a:r>
            <a:r>
              <a:rPr lang="en-US" altLang="zh-CN" sz="1700" b="1" dirty="0">
                <a:latin typeface="黑体" panose="02010609060101010101" pitchFamily="49" charset="-122"/>
                <a:ea typeface="黑体" panose="02010609060101010101" pitchFamily="49" charset="-122"/>
              </a:rPr>
              <a:t>-</a:t>
            </a:r>
            <a:r>
              <a:rPr lang="zh-CN" altLang="en-US" sz="1700" b="1" dirty="0">
                <a:latin typeface="黑体" panose="02010609060101010101" pitchFamily="49" charset="-122"/>
                <a:ea typeface="黑体" panose="02010609060101010101" pitchFamily="49" charset="-122"/>
              </a:rPr>
              <a:t>诚实</a:t>
            </a:r>
          </a:p>
          <a:p>
            <a:pPr lvl="1">
              <a:lnSpc>
                <a:spcPct val="90000"/>
              </a:lnSpc>
              <a:buSzPct val="70000"/>
              <a:buFont typeface="Wingdings" panose="05000000000000000000" pitchFamily="2" charset="2"/>
              <a:buChar char="l"/>
            </a:pPr>
            <a:r>
              <a:rPr lang="zh-CN" altLang="en-US" sz="1700" b="1" dirty="0">
                <a:latin typeface="黑体" panose="02010609060101010101" pitchFamily="49" charset="-122"/>
                <a:ea typeface="黑体" panose="02010609060101010101" pitchFamily="49" charset="-122"/>
              </a:rPr>
              <a:t>在与客户沟通时，项目经理应该尽力形成一种友好、诚恳、开放的关系</a:t>
            </a:r>
          </a:p>
          <a:p>
            <a:pPr lvl="1">
              <a:lnSpc>
                <a:spcPct val="90000"/>
              </a:lnSpc>
              <a:buSzPct val="70000"/>
              <a:buFont typeface="Wingdings" panose="05000000000000000000" pitchFamily="2" charset="2"/>
              <a:buChar char="l"/>
            </a:pPr>
            <a:r>
              <a:rPr lang="zh-CN" altLang="en-US" sz="1700" b="1" dirty="0">
                <a:latin typeface="黑体" panose="02010609060101010101" pitchFamily="49" charset="-122"/>
                <a:ea typeface="黑体" panose="02010609060101010101" pitchFamily="49" charset="-122"/>
              </a:rPr>
              <a:t>处理干系人利益冲突时，应该向有利于客户一方面的情况解决</a:t>
            </a:r>
          </a:p>
          <a:p>
            <a:pPr lvl="1">
              <a:lnSpc>
                <a:spcPct val="90000"/>
              </a:lnSpc>
              <a:buSzPct val="70000"/>
              <a:buFont typeface="Wingdings" panose="05000000000000000000" pitchFamily="2" charset="2"/>
              <a:buChar char="l"/>
            </a:pPr>
            <a:r>
              <a:rPr lang="zh-CN" altLang="en-US" sz="1700" b="1" dirty="0">
                <a:latin typeface="黑体" panose="02010609060101010101" pitchFamily="49" charset="-122"/>
                <a:ea typeface="黑体" panose="02010609060101010101" pitchFamily="49" charset="-122"/>
              </a:rPr>
              <a:t>维护自己所在公司的商业秘密，不能为以前同事提供任何信息</a:t>
            </a:r>
          </a:p>
        </p:txBody>
      </p:sp>
    </p:spTree>
    <p:extLst>
      <p:ext uri="{BB962C8B-B14F-4D97-AF65-F5344CB8AC3E}">
        <p14:creationId xmlns:p14="http://schemas.microsoft.com/office/powerpoint/2010/main" val="1257940466"/>
      </p:ext>
    </p:extLst>
  </p:cSld>
  <p:clrMapOvr>
    <a:masterClrMapping/>
  </p:clrMapOvr>
  <p:transition>
    <p:wip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152</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结语</a:t>
            </a:r>
            <a:endParaRPr lang="zh-CN" altLang="en-US" sz="2400" b="1" dirty="0">
              <a:solidFill>
                <a:srgbClr val="C00000"/>
              </a:solidFill>
              <a:latin typeface="Verdana"/>
              <a:ea typeface="微软雅黑"/>
            </a:endParaRP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F202745-70EE-4947-B532-3781DB49F045}"/>
              </a:ext>
            </a:extLst>
          </p:cNvPr>
          <p:cNvSpPr txBox="1"/>
          <p:nvPr/>
        </p:nvSpPr>
        <p:spPr>
          <a:xfrm>
            <a:off x="1381082" y="1772816"/>
            <a:ext cx="6381835" cy="2246769"/>
          </a:xfrm>
          <a:prstGeom prst="rect">
            <a:avLst/>
          </a:prstGeom>
          <a:noFill/>
        </p:spPr>
        <p:txBody>
          <a:bodyPr wrap="square" rtlCol="0">
            <a:spAutoFit/>
          </a:bodyPr>
          <a:lstStyle/>
          <a:p>
            <a:r>
              <a:rPr lang="zh-CN" altLang="en-US" sz="2800" dirty="0">
                <a:latin typeface="黑体" pitchFamily="49" charset="-122"/>
                <a:ea typeface="黑体" pitchFamily="49" charset="-122"/>
              </a:rPr>
              <a:t>有一天不干项目经理了，想想自己能吹能侃能捣蛋，对外能忽悠，对内够用心，文能培养小娃娃，武能强势拍桌子，自己就充满无限动力，决心让自己更努力，更好。</a:t>
            </a:r>
          </a:p>
        </p:txBody>
      </p:sp>
      <p:sp>
        <p:nvSpPr>
          <p:cNvPr id="3" name="文本框 2">
            <a:extLst>
              <a:ext uri="{FF2B5EF4-FFF2-40B4-BE49-F238E27FC236}">
                <a16:creationId xmlns:a16="http://schemas.microsoft.com/office/drawing/2014/main" id="{E4A958D8-CA5E-4D63-A6A5-D2FDA7A7383B}"/>
              </a:ext>
            </a:extLst>
          </p:cNvPr>
          <p:cNvSpPr txBox="1"/>
          <p:nvPr/>
        </p:nvSpPr>
        <p:spPr>
          <a:xfrm>
            <a:off x="2479947" y="4541636"/>
            <a:ext cx="4184104" cy="646331"/>
          </a:xfrm>
          <a:prstGeom prst="rect">
            <a:avLst/>
          </a:prstGeom>
          <a:noFill/>
        </p:spPr>
        <p:txBody>
          <a:bodyPr wrap="square" rtlCol="0">
            <a:spAutoFit/>
          </a:bodyPr>
          <a:lstStyle/>
          <a:p>
            <a:r>
              <a:rPr lang="zh-CN" altLang="en-US" sz="3600" b="1" dirty="0">
                <a:latin typeface="黑体" pitchFamily="49" charset="-122"/>
                <a:ea typeface="黑体" pitchFamily="49" charset="-122"/>
              </a:rPr>
              <a:t>经历是不可跨越的。</a:t>
            </a:r>
          </a:p>
        </p:txBody>
      </p:sp>
    </p:spTree>
    <p:extLst>
      <p:ext uri="{BB962C8B-B14F-4D97-AF65-F5344CB8AC3E}">
        <p14:creationId xmlns:p14="http://schemas.microsoft.com/office/powerpoint/2010/main" val="414492575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9D1056B-B254-471A-BB71-BC02A3F5360F}" type="datetime1">
              <a:rPr lang="zh-CN" altLang="en-US" smtClean="0"/>
              <a:t>2018/5/16</a:t>
            </a:fld>
            <a:endParaRPr lang="zh-CN" altLang="en-US"/>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36" name="TextBox 6"/>
          <p:cNvSpPr txBox="1"/>
          <p:nvPr/>
        </p:nvSpPr>
        <p:spPr>
          <a:xfrm>
            <a:off x="0" y="2420888"/>
            <a:ext cx="9144000" cy="1200329"/>
          </a:xfrm>
          <a:prstGeom prst="rect">
            <a:avLst/>
          </a:prstGeom>
          <a:solidFill>
            <a:srgbClr val="C00000"/>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b="1" i="0" u="none" strike="noStrike" kern="1200" cap="none" spc="0" normalizeH="0" baseline="0" noProof="0" dirty="0">
              <a:ln>
                <a:noFill/>
              </a:ln>
              <a:solidFill>
                <a:schemeClr val="bg1"/>
              </a:solidFill>
              <a:effectLst/>
              <a:uLnTx/>
              <a:uFillTx/>
              <a:latin typeface="Verdana"/>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b="1" dirty="0">
                <a:solidFill>
                  <a:schemeClr val="bg1"/>
                </a:solidFill>
                <a:latin typeface="Verdana"/>
                <a:ea typeface="微软雅黑"/>
              </a:rPr>
              <a:t>谢谢！</a:t>
            </a:r>
            <a:endParaRPr kumimoji="0" lang="en-US" altLang="zh-CN" sz="3600" b="1" i="0" u="none" strike="noStrike" kern="1200" cap="none" spc="0" normalizeH="0" baseline="0" noProof="0" dirty="0">
              <a:ln>
                <a:noFill/>
              </a:ln>
              <a:solidFill>
                <a:schemeClr val="bg1"/>
              </a:solidFill>
              <a:effectLst/>
              <a:uLnTx/>
              <a:uFillTx/>
              <a:latin typeface="Verdana"/>
              <a:ea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schemeClr val="bg1"/>
              </a:solidFill>
              <a:effectLst/>
              <a:uLnTx/>
              <a:uFillTx/>
              <a:latin typeface="Verdana"/>
              <a:ea typeface="微软雅黑"/>
              <a:cs typeface="+mn-cs"/>
            </a:endParaRPr>
          </a:p>
        </p:txBody>
      </p:sp>
    </p:spTree>
    <p:extLst>
      <p:ext uri="{BB962C8B-B14F-4D97-AF65-F5344CB8AC3E}">
        <p14:creationId xmlns:p14="http://schemas.microsoft.com/office/powerpoint/2010/main" val="105417377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1+#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15</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dirty="0">
                <a:solidFill>
                  <a:srgbClr val="C00000"/>
                </a:solidFill>
                <a:latin typeface="Verdana"/>
                <a:ea typeface="微软雅黑"/>
              </a:rPr>
              <a:t>项目数据，信息，报告流向</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4310">
            <a:extLst>
              <a:ext uri="{FF2B5EF4-FFF2-40B4-BE49-F238E27FC236}">
                <a16:creationId xmlns:a16="http://schemas.microsoft.com/office/drawing/2014/main" id="{E6898B52-7E64-4C35-9C80-AEA5979DB600}"/>
              </a:ext>
            </a:extLst>
          </p:cNvPr>
          <p:cNvPicPr>
            <a:picLocks noChangeAspect="1"/>
          </p:cNvPicPr>
          <p:nvPr/>
        </p:nvPicPr>
        <p:blipFill>
          <a:blip r:embed="rId2"/>
          <a:stretch>
            <a:fillRect/>
          </a:stretch>
        </p:blipFill>
        <p:spPr>
          <a:xfrm>
            <a:off x="1524000" y="958147"/>
            <a:ext cx="6045518" cy="4672965"/>
          </a:xfrm>
          <a:prstGeom prst="rect">
            <a:avLst/>
          </a:prstGeom>
        </p:spPr>
      </p:pic>
    </p:spTree>
    <p:extLst>
      <p:ext uri="{BB962C8B-B14F-4D97-AF65-F5344CB8AC3E}">
        <p14:creationId xmlns:p14="http://schemas.microsoft.com/office/powerpoint/2010/main" val="1680037358"/>
      </p:ext>
    </p:extLst>
  </p:cSld>
  <p:clrMapOvr>
    <a:masterClrMapping/>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16</a:t>
            </a:fld>
            <a:endParaRPr lang="zh-CN" altLang="en-US"/>
          </a:p>
        </p:txBody>
      </p:sp>
      <p:sp>
        <p:nvSpPr>
          <p:cNvPr id="36" name="TextBox 6"/>
          <p:cNvSpPr txBox="1"/>
          <p:nvPr/>
        </p:nvSpPr>
        <p:spPr>
          <a:xfrm>
            <a:off x="752299" y="68989"/>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dirty="0">
                <a:solidFill>
                  <a:srgbClr val="C00000"/>
                </a:solidFill>
                <a:latin typeface="Verdana"/>
                <a:ea typeface="微软雅黑"/>
              </a:rPr>
              <a:t>项目管理过程组之间的相互作用</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3915">
            <a:extLst>
              <a:ext uri="{FF2B5EF4-FFF2-40B4-BE49-F238E27FC236}">
                <a16:creationId xmlns:a16="http://schemas.microsoft.com/office/drawing/2014/main" id="{5E528F4E-A832-47AE-A521-A03DD2FDD3FE}"/>
              </a:ext>
            </a:extLst>
          </p:cNvPr>
          <p:cNvPicPr>
            <a:picLocks noChangeAspect="1"/>
          </p:cNvPicPr>
          <p:nvPr/>
        </p:nvPicPr>
        <p:blipFill>
          <a:blip r:embed="rId2"/>
          <a:stretch>
            <a:fillRect/>
          </a:stretch>
        </p:blipFill>
        <p:spPr>
          <a:xfrm>
            <a:off x="1979712" y="530654"/>
            <a:ext cx="5073777" cy="6195441"/>
          </a:xfrm>
          <a:prstGeom prst="rect">
            <a:avLst/>
          </a:prstGeom>
        </p:spPr>
      </p:pic>
    </p:spTree>
    <p:extLst>
      <p:ext uri="{BB962C8B-B14F-4D97-AF65-F5344CB8AC3E}">
        <p14:creationId xmlns:p14="http://schemas.microsoft.com/office/powerpoint/2010/main" val="2638347173"/>
      </p:ext>
    </p:extLst>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17</a:t>
            </a:fld>
            <a:endParaRPr lang="zh-CN" altLang="en-US"/>
          </a:p>
        </p:txBody>
      </p:sp>
      <p:sp>
        <p:nvSpPr>
          <p:cNvPr id="36" name="TextBox 6"/>
          <p:cNvSpPr txBox="1"/>
          <p:nvPr/>
        </p:nvSpPr>
        <p:spPr>
          <a:xfrm>
            <a:off x="782453" y="29815"/>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dirty="0">
                <a:solidFill>
                  <a:srgbClr val="C00000"/>
                </a:solidFill>
                <a:latin typeface="Verdana"/>
                <a:ea typeface="微软雅黑"/>
              </a:rPr>
              <a:t>五大过程组和十大知识领域</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4428">
            <a:extLst>
              <a:ext uri="{FF2B5EF4-FFF2-40B4-BE49-F238E27FC236}">
                <a16:creationId xmlns:a16="http://schemas.microsoft.com/office/drawing/2014/main" id="{ADD1DB88-8EB7-4712-BCB6-A4409374A03E}"/>
              </a:ext>
            </a:extLst>
          </p:cNvPr>
          <p:cNvPicPr>
            <a:picLocks noChangeAspect="1"/>
          </p:cNvPicPr>
          <p:nvPr/>
        </p:nvPicPr>
        <p:blipFill>
          <a:blip r:embed="rId2"/>
          <a:stretch>
            <a:fillRect/>
          </a:stretch>
        </p:blipFill>
        <p:spPr>
          <a:xfrm>
            <a:off x="2137410" y="519430"/>
            <a:ext cx="4746974" cy="6274689"/>
          </a:xfrm>
          <a:prstGeom prst="rect">
            <a:avLst/>
          </a:prstGeom>
        </p:spPr>
      </p:pic>
    </p:spTree>
    <p:extLst>
      <p:ext uri="{BB962C8B-B14F-4D97-AF65-F5344CB8AC3E}">
        <p14:creationId xmlns:p14="http://schemas.microsoft.com/office/powerpoint/2010/main" val="486175763"/>
      </p:ext>
    </p:extLst>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18</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PMBOK</a:t>
            </a:r>
            <a:r>
              <a:rPr lang="zh-CN" altLang="en-US" sz="2400" b="1" dirty="0">
                <a:solidFill>
                  <a:srgbClr val="C00000"/>
                </a:solidFill>
                <a:latin typeface="Verdana"/>
                <a:ea typeface="微软雅黑"/>
              </a:rPr>
              <a:t>十大知识领域</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11600218-E3D3-479B-B84B-CA0A0E34F3E4}"/>
              </a:ext>
            </a:extLst>
          </p:cNvPr>
          <p:cNvSpPr txBox="1"/>
          <p:nvPr/>
        </p:nvSpPr>
        <p:spPr>
          <a:xfrm>
            <a:off x="2771800" y="1228397"/>
            <a:ext cx="3528392" cy="4401205"/>
          </a:xfrm>
          <a:prstGeom prst="rect">
            <a:avLst/>
          </a:prstGeom>
          <a:noFill/>
        </p:spPr>
        <p:txBody>
          <a:bodyPr wrap="square" rtlCol="0">
            <a:spAutoFit/>
          </a:bodyPr>
          <a:lstStyle/>
          <a:p>
            <a:r>
              <a:rPr lang="en-US" altLang="zh-CN" sz="2800" dirty="0">
                <a:latin typeface="黑体" pitchFamily="49" charset="-122"/>
                <a:ea typeface="黑体" pitchFamily="49" charset="-122"/>
              </a:rPr>
              <a:t>4.</a:t>
            </a:r>
            <a:r>
              <a:rPr lang="zh-CN" altLang="en-US" sz="2800" dirty="0">
                <a:latin typeface="黑体" pitchFamily="49" charset="-122"/>
                <a:ea typeface="黑体" pitchFamily="49" charset="-122"/>
              </a:rPr>
              <a:t>项目整合管理</a:t>
            </a:r>
          </a:p>
          <a:p>
            <a:r>
              <a:rPr lang="en-US" altLang="zh-CN" sz="2800" dirty="0">
                <a:latin typeface="黑体" pitchFamily="49" charset="-122"/>
                <a:ea typeface="黑体" pitchFamily="49" charset="-122"/>
              </a:rPr>
              <a:t>5.</a:t>
            </a:r>
            <a:r>
              <a:rPr lang="zh-CN" altLang="en-US" sz="2800" dirty="0">
                <a:latin typeface="黑体" pitchFamily="49" charset="-122"/>
                <a:ea typeface="黑体" pitchFamily="49" charset="-122"/>
              </a:rPr>
              <a:t>项目范围管理</a:t>
            </a:r>
          </a:p>
          <a:p>
            <a:r>
              <a:rPr lang="en-US" altLang="zh-CN" sz="2800" dirty="0">
                <a:latin typeface="黑体" pitchFamily="49" charset="-122"/>
                <a:ea typeface="黑体" pitchFamily="49" charset="-122"/>
              </a:rPr>
              <a:t>6.</a:t>
            </a:r>
            <a:r>
              <a:rPr lang="zh-CN" altLang="en-US" sz="2800" dirty="0">
                <a:latin typeface="黑体" pitchFamily="49" charset="-122"/>
                <a:ea typeface="黑体" pitchFamily="49" charset="-122"/>
              </a:rPr>
              <a:t>项目时间管理</a:t>
            </a:r>
          </a:p>
          <a:p>
            <a:r>
              <a:rPr lang="en-US" altLang="zh-CN" sz="2800" dirty="0">
                <a:latin typeface="黑体" pitchFamily="49" charset="-122"/>
                <a:ea typeface="黑体" pitchFamily="49" charset="-122"/>
              </a:rPr>
              <a:t>7.</a:t>
            </a:r>
            <a:r>
              <a:rPr lang="zh-CN" altLang="en-US" sz="2800" dirty="0">
                <a:latin typeface="黑体" pitchFamily="49" charset="-122"/>
                <a:ea typeface="黑体" pitchFamily="49" charset="-122"/>
              </a:rPr>
              <a:t>项目成本管理</a:t>
            </a:r>
          </a:p>
          <a:p>
            <a:r>
              <a:rPr lang="en-US" altLang="zh-CN" sz="2800" dirty="0">
                <a:latin typeface="黑体" pitchFamily="49" charset="-122"/>
                <a:ea typeface="黑体" pitchFamily="49" charset="-122"/>
              </a:rPr>
              <a:t>8.</a:t>
            </a:r>
            <a:r>
              <a:rPr lang="zh-CN" altLang="en-US" sz="2800" dirty="0">
                <a:latin typeface="黑体" pitchFamily="49" charset="-122"/>
                <a:ea typeface="黑体" pitchFamily="49" charset="-122"/>
              </a:rPr>
              <a:t>项目质量管理</a:t>
            </a:r>
          </a:p>
          <a:p>
            <a:r>
              <a:rPr lang="en-US" altLang="zh-CN" sz="2800" dirty="0">
                <a:latin typeface="黑体" pitchFamily="49" charset="-122"/>
                <a:ea typeface="黑体" pitchFamily="49" charset="-122"/>
              </a:rPr>
              <a:t>9.</a:t>
            </a:r>
            <a:r>
              <a:rPr lang="zh-CN" altLang="en-US" sz="2800" dirty="0">
                <a:latin typeface="黑体" pitchFamily="49" charset="-122"/>
                <a:ea typeface="黑体" pitchFamily="49" charset="-122"/>
              </a:rPr>
              <a:t>项目人力资源管理</a:t>
            </a:r>
          </a:p>
          <a:p>
            <a:r>
              <a:rPr lang="en-US" altLang="zh-CN" sz="2800" dirty="0">
                <a:latin typeface="黑体" pitchFamily="49" charset="-122"/>
                <a:ea typeface="黑体" pitchFamily="49" charset="-122"/>
              </a:rPr>
              <a:t>10.</a:t>
            </a:r>
            <a:r>
              <a:rPr lang="zh-CN" altLang="en-US" sz="2800" dirty="0">
                <a:latin typeface="黑体" pitchFamily="49" charset="-122"/>
                <a:ea typeface="黑体" pitchFamily="49" charset="-122"/>
              </a:rPr>
              <a:t>项目沟通管理</a:t>
            </a:r>
          </a:p>
          <a:p>
            <a:r>
              <a:rPr lang="en-US" altLang="zh-CN" sz="2800" dirty="0">
                <a:latin typeface="黑体" pitchFamily="49" charset="-122"/>
                <a:ea typeface="黑体" pitchFamily="49" charset="-122"/>
              </a:rPr>
              <a:t>11.</a:t>
            </a:r>
            <a:r>
              <a:rPr lang="zh-CN" altLang="en-US" sz="2800" dirty="0">
                <a:latin typeface="黑体" pitchFamily="49" charset="-122"/>
                <a:ea typeface="黑体" pitchFamily="49" charset="-122"/>
              </a:rPr>
              <a:t>项目风险管理</a:t>
            </a:r>
          </a:p>
          <a:p>
            <a:r>
              <a:rPr lang="en-US" altLang="zh-CN" sz="2800" dirty="0">
                <a:latin typeface="黑体" pitchFamily="49" charset="-122"/>
                <a:ea typeface="黑体" pitchFamily="49" charset="-122"/>
              </a:rPr>
              <a:t>12.</a:t>
            </a:r>
            <a:r>
              <a:rPr lang="zh-CN" altLang="en-US" sz="2800" dirty="0">
                <a:latin typeface="黑体" pitchFamily="49" charset="-122"/>
                <a:ea typeface="黑体" pitchFamily="49" charset="-122"/>
              </a:rPr>
              <a:t>项目采购管理</a:t>
            </a:r>
            <a:endParaRPr lang="en-US" altLang="zh-CN" sz="2800" dirty="0">
              <a:latin typeface="黑体" pitchFamily="49" charset="-122"/>
              <a:ea typeface="黑体" pitchFamily="49" charset="-122"/>
            </a:endParaRPr>
          </a:p>
          <a:p>
            <a:r>
              <a:rPr lang="en-US" altLang="zh-CN" sz="2800" dirty="0">
                <a:latin typeface="黑体" pitchFamily="49" charset="-122"/>
                <a:ea typeface="黑体" pitchFamily="49" charset="-122"/>
              </a:rPr>
              <a:t>13.</a:t>
            </a:r>
            <a:r>
              <a:rPr lang="zh-CN" altLang="en-US" sz="2800" dirty="0">
                <a:latin typeface="黑体" pitchFamily="49" charset="-122"/>
                <a:ea typeface="黑体" pitchFamily="49" charset="-122"/>
              </a:rPr>
              <a:t>项目干系人管理</a:t>
            </a:r>
          </a:p>
        </p:txBody>
      </p:sp>
    </p:spTree>
    <p:extLst>
      <p:ext uri="{BB962C8B-B14F-4D97-AF65-F5344CB8AC3E}">
        <p14:creationId xmlns:p14="http://schemas.microsoft.com/office/powerpoint/2010/main" val="912292764"/>
      </p:ext>
    </p:extLst>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PMP</a:t>
            </a:r>
            <a:endParaRPr lang="zh-CN" altLang="en-US" sz="2400" b="1" dirty="0">
              <a:solidFill>
                <a:srgbClr val="C00000"/>
              </a:solidFill>
              <a:latin typeface="Verdana"/>
              <a:ea typeface="微软雅黑"/>
            </a:endParaRP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01F9812A-F92A-48B5-B353-5389055406C6}"/>
              </a:ext>
            </a:extLst>
          </p:cNvPr>
          <p:cNvSpPr txBox="1"/>
          <p:nvPr/>
        </p:nvSpPr>
        <p:spPr>
          <a:xfrm>
            <a:off x="558284" y="1292093"/>
            <a:ext cx="8027432" cy="4555093"/>
          </a:xfrm>
          <a:prstGeom prst="rect">
            <a:avLst/>
          </a:prstGeom>
          <a:noFill/>
        </p:spPr>
        <p:txBody>
          <a:bodyPr wrap="square" rtlCol="0">
            <a:spAutoFit/>
          </a:bodyPr>
          <a:lstStyle/>
          <a:p>
            <a:r>
              <a:rPr lang="en-US" altLang="zh-CN" sz="2900" dirty="0"/>
              <a:t>PMP</a:t>
            </a:r>
            <a:r>
              <a:rPr lang="zh-CN" altLang="en-US" sz="2900" dirty="0"/>
              <a:t>指的是项目管理专业人士资格认证。它是由美国项目管理协会（</a:t>
            </a:r>
            <a:r>
              <a:rPr lang="en-US" altLang="zh-CN" sz="2900" dirty="0"/>
              <a:t>Project Management Institute(PMI)</a:t>
            </a:r>
            <a:r>
              <a:rPr lang="zh-CN" altLang="en-US" sz="2900" dirty="0"/>
              <a:t>发起的，严格评估项目管理人员知识技能是否具有高品质的资格认证考试。</a:t>
            </a:r>
            <a:endParaRPr lang="en-US" altLang="zh-CN" sz="2900" dirty="0"/>
          </a:p>
          <a:p>
            <a:endParaRPr lang="zh-CN" altLang="en-US" sz="2900" dirty="0"/>
          </a:p>
          <a:p>
            <a:r>
              <a:rPr lang="zh-CN" altLang="en-US" sz="2900" dirty="0"/>
              <a:t>其目的是为了给项目管理人员提供统一的行业标准。目前，美国项目管理协会建立的认证考试有：</a:t>
            </a:r>
            <a:r>
              <a:rPr lang="en-US" altLang="zh-CN" sz="2900" dirty="0"/>
              <a:t>PMP</a:t>
            </a:r>
            <a:r>
              <a:rPr lang="zh-CN" altLang="en-US" sz="2900" dirty="0"/>
              <a:t>（项目管理师）和</a:t>
            </a:r>
            <a:r>
              <a:rPr lang="en-US" altLang="zh-CN" sz="2900" dirty="0"/>
              <a:t>CAPM</a:t>
            </a:r>
            <a:r>
              <a:rPr lang="zh-CN" altLang="en-US" sz="2900" dirty="0"/>
              <a:t>（项目管理助理师）已在全世界</a:t>
            </a:r>
            <a:r>
              <a:rPr lang="en-US" altLang="zh-CN" sz="2900" dirty="0"/>
              <a:t>190</a:t>
            </a:r>
            <a:r>
              <a:rPr lang="zh-CN" altLang="en-US" sz="2900" dirty="0"/>
              <a:t>多个国家和地区设立了认证考试机构。</a:t>
            </a:r>
          </a:p>
        </p:txBody>
      </p:sp>
    </p:spTree>
    <p:extLst>
      <p:ext uri="{BB962C8B-B14F-4D97-AF65-F5344CB8AC3E}">
        <p14:creationId xmlns:p14="http://schemas.microsoft.com/office/powerpoint/2010/main" val="781032504"/>
      </p:ext>
    </p:extLst>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19</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4.</a:t>
            </a:r>
            <a:r>
              <a:rPr lang="zh-CN" altLang="en-US" sz="2400" b="1" dirty="0">
                <a:solidFill>
                  <a:srgbClr val="C00000"/>
                </a:solidFill>
                <a:ea typeface="微软雅黑"/>
              </a:rPr>
              <a:t>项目整体管理</a:t>
            </a:r>
            <a:endParaRPr lang="zh-CN" altLang="en-US" sz="2400" b="1" dirty="0">
              <a:solidFill>
                <a:srgbClr val="C00000"/>
              </a:solidFill>
              <a:latin typeface="Verdana"/>
              <a:ea typeface="微软雅黑"/>
            </a:endParaRP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11600218-E3D3-479B-B84B-CA0A0E34F3E4}"/>
              </a:ext>
            </a:extLst>
          </p:cNvPr>
          <p:cNvSpPr txBox="1"/>
          <p:nvPr/>
        </p:nvSpPr>
        <p:spPr>
          <a:xfrm>
            <a:off x="2771800" y="1228397"/>
            <a:ext cx="4104456" cy="2677656"/>
          </a:xfrm>
          <a:prstGeom prst="rect">
            <a:avLst/>
          </a:prstGeom>
          <a:noFill/>
        </p:spPr>
        <p:txBody>
          <a:bodyPr wrap="square" rtlCol="0">
            <a:spAutoFit/>
          </a:bodyPr>
          <a:lstStyle/>
          <a:p>
            <a:r>
              <a:rPr lang="en-US" altLang="zh-CN" sz="2800" dirty="0">
                <a:latin typeface="黑体" pitchFamily="49" charset="-122"/>
                <a:ea typeface="黑体" pitchFamily="49" charset="-122"/>
              </a:rPr>
              <a:t>4.1.</a:t>
            </a:r>
            <a:r>
              <a:rPr lang="zh-CN" altLang="en-US" sz="2800" dirty="0">
                <a:latin typeface="黑体" pitchFamily="49" charset="-122"/>
                <a:ea typeface="黑体" pitchFamily="49" charset="-122"/>
              </a:rPr>
              <a:t>制定项目章程</a:t>
            </a:r>
          </a:p>
          <a:p>
            <a:r>
              <a:rPr lang="en-US" altLang="zh-CN" sz="2800" dirty="0">
                <a:latin typeface="黑体" pitchFamily="49" charset="-122"/>
                <a:ea typeface="黑体" pitchFamily="49" charset="-122"/>
              </a:rPr>
              <a:t>4.2.</a:t>
            </a:r>
            <a:r>
              <a:rPr lang="zh-CN" altLang="en-US" sz="2800" dirty="0">
                <a:latin typeface="黑体" pitchFamily="49" charset="-122"/>
                <a:ea typeface="黑体" pitchFamily="49" charset="-122"/>
              </a:rPr>
              <a:t>制定项目管理计划</a:t>
            </a:r>
          </a:p>
          <a:p>
            <a:r>
              <a:rPr lang="en-US" altLang="zh-CN" sz="2800" dirty="0">
                <a:latin typeface="黑体" pitchFamily="49" charset="-122"/>
                <a:ea typeface="黑体" pitchFamily="49" charset="-122"/>
              </a:rPr>
              <a:t>4.3.</a:t>
            </a:r>
            <a:r>
              <a:rPr lang="zh-CN" altLang="en-US" sz="2800" dirty="0">
                <a:latin typeface="黑体" pitchFamily="49" charset="-122"/>
                <a:ea typeface="黑体" pitchFamily="49" charset="-122"/>
              </a:rPr>
              <a:t>指导与管理项目工作</a:t>
            </a:r>
          </a:p>
          <a:p>
            <a:r>
              <a:rPr lang="en-US" altLang="zh-CN" sz="2800" dirty="0">
                <a:latin typeface="黑体" pitchFamily="49" charset="-122"/>
                <a:ea typeface="黑体" pitchFamily="49" charset="-122"/>
              </a:rPr>
              <a:t>4.4.</a:t>
            </a:r>
            <a:r>
              <a:rPr lang="zh-CN" altLang="en-US" sz="2800" dirty="0">
                <a:latin typeface="黑体" pitchFamily="49" charset="-122"/>
                <a:ea typeface="黑体" pitchFamily="49" charset="-122"/>
              </a:rPr>
              <a:t>监控项目工作</a:t>
            </a:r>
          </a:p>
          <a:p>
            <a:r>
              <a:rPr lang="en-US" altLang="zh-CN" sz="2800" dirty="0">
                <a:latin typeface="黑体" pitchFamily="49" charset="-122"/>
                <a:ea typeface="黑体" pitchFamily="49" charset="-122"/>
              </a:rPr>
              <a:t>4.5.</a:t>
            </a:r>
            <a:r>
              <a:rPr lang="zh-CN" altLang="en-US" sz="2800" dirty="0">
                <a:latin typeface="黑体" pitchFamily="49" charset="-122"/>
                <a:ea typeface="黑体" pitchFamily="49" charset="-122"/>
              </a:rPr>
              <a:t>实施整体变更控制</a:t>
            </a:r>
          </a:p>
          <a:p>
            <a:r>
              <a:rPr lang="en-US" altLang="zh-CN" sz="2800" dirty="0">
                <a:latin typeface="黑体" pitchFamily="49" charset="-122"/>
                <a:ea typeface="黑体" pitchFamily="49" charset="-122"/>
              </a:rPr>
              <a:t>4.6.</a:t>
            </a:r>
            <a:r>
              <a:rPr lang="zh-CN" altLang="en-US" sz="2800" dirty="0">
                <a:latin typeface="黑体" pitchFamily="49" charset="-122"/>
                <a:ea typeface="黑体" pitchFamily="49" charset="-122"/>
              </a:rPr>
              <a:t>结束项目或阶段</a:t>
            </a:r>
          </a:p>
        </p:txBody>
      </p:sp>
    </p:spTree>
    <p:extLst>
      <p:ext uri="{BB962C8B-B14F-4D97-AF65-F5344CB8AC3E}">
        <p14:creationId xmlns:p14="http://schemas.microsoft.com/office/powerpoint/2010/main" val="807558211"/>
      </p:ext>
    </p:extLst>
  </p:cSld>
  <p:clrMapOvr>
    <a:masterClrMapping/>
  </p:clrMapOvr>
  <p:transition>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20</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4.1.</a:t>
            </a:r>
            <a:r>
              <a:rPr lang="zh-CN" altLang="en-US" sz="2400" b="1" dirty="0">
                <a:solidFill>
                  <a:srgbClr val="C00000"/>
                </a:solidFill>
                <a:latin typeface="Verdana"/>
                <a:ea typeface="微软雅黑"/>
              </a:rPr>
              <a:t>制定项目章程</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4681">
            <a:extLst>
              <a:ext uri="{FF2B5EF4-FFF2-40B4-BE49-F238E27FC236}">
                <a16:creationId xmlns:a16="http://schemas.microsoft.com/office/drawing/2014/main" id="{2F9926D8-4F03-4BB6-AB56-96D1ADE93CF4}"/>
              </a:ext>
            </a:extLst>
          </p:cNvPr>
          <p:cNvPicPr>
            <a:picLocks noChangeAspect="1"/>
          </p:cNvPicPr>
          <p:nvPr/>
        </p:nvPicPr>
        <p:blipFill>
          <a:blip r:embed="rId2"/>
          <a:stretch>
            <a:fillRect/>
          </a:stretch>
        </p:blipFill>
        <p:spPr>
          <a:xfrm>
            <a:off x="268147" y="1412875"/>
            <a:ext cx="7307580" cy="1851660"/>
          </a:xfrm>
          <a:prstGeom prst="rect">
            <a:avLst/>
          </a:prstGeom>
        </p:spPr>
      </p:pic>
      <p:pic>
        <p:nvPicPr>
          <p:cNvPr id="15" name="Picture 4731">
            <a:extLst>
              <a:ext uri="{FF2B5EF4-FFF2-40B4-BE49-F238E27FC236}">
                <a16:creationId xmlns:a16="http://schemas.microsoft.com/office/drawing/2014/main" id="{6994F5B3-3712-41CD-B04F-DBD1304EF660}"/>
              </a:ext>
            </a:extLst>
          </p:cNvPr>
          <p:cNvPicPr>
            <a:picLocks noChangeAspect="1"/>
          </p:cNvPicPr>
          <p:nvPr/>
        </p:nvPicPr>
        <p:blipFill>
          <a:blip r:embed="rId3"/>
          <a:stretch>
            <a:fillRect/>
          </a:stretch>
        </p:blipFill>
        <p:spPr>
          <a:xfrm>
            <a:off x="2997041" y="890662"/>
            <a:ext cx="6045518" cy="5144453"/>
          </a:xfrm>
          <a:prstGeom prst="rect">
            <a:avLst/>
          </a:prstGeom>
        </p:spPr>
      </p:pic>
    </p:spTree>
    <p:extLst>
      <p:ext uri="{BB962C8B-B14F-4D97-AF65-F5344CB8AC3E}">
        <p14:creationId xmlns:p14="http://schemas.microsoft.com/office/powerpoint/2010/main" val="127246374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21</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4.1.</a:t>
            </a:r>
            <a:r>
              <a:rPr lang="zh-CN" altLang="en-US" sz="2400" b="1" dirty="0">
                <a:solidFill>
                  <a:srgbClr val="C00000"/>
                </a:solidFill>
                <a:latin typeface="Verdana"/>
                <a:ea typeface="微软雅黑"/>
              </a:rPr>
              <a:t>项目章程</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81DCE8C4-E1D3-4D05-B6B5-749E8AE41F7D}"/>
              </a:ext>
            </a:extLst>
          </p:cNvPr>
          <p:cNvSpPr txBox="1"/>
          <p:nvPr/>
        </p:nvSpPr>
        <p:spPr>
          <a:xfrm>
            <a:off x="539750" y="1269132"/>
            <a:ext cx="7902148" cy="4493538"/>
          </a:xfrm>
          <a:prstGeom prst="rect">
            <a:avLst/>
          </a:prstGeom>
          <a:noFill/>
        </p:spPr>
        <p:txBody>
          <a:bodyPr wrap="square" rtlCol="0">
            <a:spAutoFit/>
          </a:bodyPr>
          <a:lstStyle/>
          <a:p>
            <a:pPr marL="285750" lvl="0" indent="-285750" fontAlgn="base">
              <a:buFont typeface="Wingdings" panose="05000000000000000000" pitchFamily="2" charset="2"/>
              <a:buChar char="l"/>
            </a:pPr>
            <a:r>
              <a:rPr lang="zh-CN" altLang="zh-CN" sz="2200" dirty="0"/>
              <a:t>项目目的或批准项目的原因； </a:t>
            </a:r>
          </a:p>
          <a:p>
            <a:pPr marL="285750" lvl="0" indent="-285750" fontAlgn="base">
              <a:buFont typeface="Wingdings" panose="05000000000000000000" pitchFamily="2" charset="2"/>
              <a:buChar char="l"/>
            </a:pPr>
            <a:r>
              <a:rPr lang="zh-CN" altLang="zh-CN" sz="2200" dirty="0"/>
              <a:t>可测量的项目目标和相关的成功标准； </a:t>
            </a:r>
          </a:p>
          <a:p>
            <a:pPr marL="285750" lvl="0" indent="-285750" fontAlgn="base">
              <a:buFont typeface="Wingdings" panose="05000000000000000000" pitchFamily="2" charset="2"/>
              <a:buChar char="l"/>
            </a:pPr>
            <a:r>
              <a:rPr lang="zh-CN" altLang="zh-CN" sz="2200" dirty="0"/>
              <a:t>高层级需求； </a:t>
            </a:r>
          </a:p>
          <a:p>
            <a:pPr marL="285750" lvl="0" indent="-285750" fontAlgn="base">
              <a:buFont typeface="Wingdings" panose="05000000000000000000" pitchFamily="2" charset="2"/>
              <a:buChar char="l"/>
            </a:pPr>
            <a:r>
              <a:rPr lang="zh-CN" altLang="zh-CN" sz="2200" dirty="0"/>
              <a:t>假设条件和制约因素； </a:t>
            </a:r>
          </a:p>
          <a:p>
            <a:pPr marL="285750" lvl="0" indent="-285750" fontAlgn="base">
              <a:buFont typeface="Wingdings" panose="05000000000000000000" pitchFamily="2" charset="2"/>
              <a:buChar char="l"/>
            </a:pPr>
            <a:r>
              <a:rPr lang="zh-CN" altLang="zh-CN" sz="2200" dirty="0"/>
              <a:t>高层级项目描述和边界定义； </a:t>
            </a:r>
          </a:p>
          <a:p>
            <a:pPr marL="285750" lvl="0" indent="-285750" fontAlgn="base">
              <a:buFont typeface="Wingdings" panose="05000000000000000000" pitchFamily="2" charset="2"/>
              <a:buChar char="l"/>
            </a:pPr>
            <a:r>
              <a:rPr lang="zh-CN" altLang="zh-CN" sz="2200" dirty="0"/>
              <a:t>高层级风险； </a:t>
            </a:r>
          </a:p>
          <a:p>
            <a:pPr marL="285750" lvl="0" indent="-285750" fontAlgn="base">
              <a:buFont typeface="Wingdings" panose="05000000000000000000" pitchFamily="2" charset="2"/>
              <a:buChar char="l"/>
            </a:pPr>
            <a:r>
              <a:rPr lang="zh-CN" altLang="zh-CN" sz="2200" dirty="0"/>
              <a:t>总体里程碑进度计划； </a:t>
            </a:r>
          </a:p>
          <a:p>
            <a:pPr marL="285750" lvl="0" indent="-285750" fontAlgn="base">
              <a:buFont typeface="Wingdings" panose="05000000000000000000" pitchFamily="2" charset="2"/>
              <a:buChar char="l"/>
            </a:pPr>
            <a:r>
              <a:rPr lang="zh-CN" altLang="zh-CN" sz="2200" dirty="0"/>
              <a:t>总体预算； </a:t>
            </a:r>
          </a:p>
          <a:p>
            <a:pPr marL="285750" lvl="0" indent="-285750" fontAlgn="base">
              <a:buFont typeface="Wingdings" panose="05000000000000000000" pitchFamily="2" charset="2"/>
              <a:buChar char="l"/>
            </a:pPr>
            <a:r>
              <a:rPr lang="zh-CN" altLang="zh-CN" sz="2200" dirty="0"/>
              <a:t>干系人清单； </a:t>
            </a:r>
          </a:p>
          <a:p>
            <a:pPr marL="285750" lvl="0" indent="-285750" fontAlgn="base">
              <a:buFont typeface="Wingdings" panose="05000000000000000000" pitchFamily="2" charset="2"/>
              <a:buChar char="l"/>
            </a:pPr>
            <a:r>
              <a:rPr lang="zh-CN" altLang="zh-CN" sz="2200" dirty="0"/>
              <a:t>项目审批要求（如用什么标准评价项目成功，由谁对项目成功下结论，由谁来签署项目结束）； </a:t>
            </a:r>
          </a:p>
          <a:p>
            <a:pPr marL="285750" lvl="0" indent="-285750" fontAlgn="base">
              <a:buFont typeface="Wingdings" panose="05000000000000000000" pitchFamily="2" charset="2"/>
              <a:buChar char="l"/>
            </a:pPr>
            <a:r>
              <a:rPr lang="zh-CN" altLang="zh-CN" sz="2200" dirty="0"/>
              <a:t>委派的项目经理及其权责； </a:t>
            </a:r>
          </a:p>
          <a:p>
            <a:pPr marL="285750" lvl="0" indent="-285750" fontAlgn="base">
              <a:buFont typeface="Wingdings" panose="05000000000000000000" pitchFamily="2" charset="2"/>
              <a:buChar char="l"/>
            </a:pPr>
            <a:r>
              <a:rPr lang="zh-CN" altLang="zh-CN" sz="2200" dirty="0"/>
              <a:t>发起人或其他批准项目章程的人员的姓名和职权。 </a:t>
            </a:r>
          </a:p>
        </p:txBody>
      </p:sp>
    </p:spTree>
    <p:extLst>
      <p:ext uri="{BB962C8B-B14F-4D97-AF65-F5344CB8AC3E}">
        <p14:creationId xmlns:p14="http://schemas.microsoft.com/office/powerpoint/2010/main" val="1650312780"/>
      </p:ext>
    </p:extLst>
  </p:cSld>
  <p:clrMapOvr>
    <a:masterClrMapping/>
  </p:clrMapOvr>
  <p:transition>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22</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4.1.</a:t>
            </a:r>
            <a:r>
              <a:rPr lang="zh-CN" altLang="en-US" sz="2400" b="1" dirty="0">
                <a:solidFill>
                  <a:srgbClr val="C00000"/>
                </a:solidFill>
                <a:latin typeface="Verdana"/>
                <a:ea typeface="微软雅黑"/>
              </a:rPr>
              <a:t>项目章程</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a:extLst>
              <a:ext uri="{FF2B5EF4-FFF2-40B4-BE49-F238E27FC236}">
                <a16:creationId xmlns:a16="http://schemas.microsoft.com/office/drawing/2014/main" id="{A1CDFFA7-5FAD-4767-AE97-FE39F3245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1675" y="784051"/>
            <a:ext cx="5200650" cy="6029325"/>
          </a:xfrm>
          <a:prstGeom prst="rect">
            <a:avLst/>
          </a:prstGeom>
        </p:spPr>
      </p:pic>
    </p:spTree>
    <p:extLst>
      <p:ext uri="{BB962C8B-B14F-4D97-AF65-F5344CB8AC3E}">
        <p14:creationId xmlns:p14="http://schemas.microsoft.com/office/powerpoint/2010/main" val="3274815150"/>
      </p:ext>
    </p:extLst>
  </p:cSld>
  <p:clrMapOvr>
    <a:masterClrMapping/>
  </p:clrMapOvr>
  <p:transition>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23</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4.2.</a:t>
            </a:r>
            <a:r>
              <a:rPr lang="zh-CN" altLang="en-US" sz="2400" b="1" dirty="0">
                <a:solidFill>
                  <a:srgbClr val="C00000"/>
                </a:solidFill>
                <a:latin typeface="Verdana"/>
                <a:ea typeface="微软雅黑"/>
              </a:rPr>
              <a:t>制定项目管理计划</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5179">
            <a:extLst>
              <a:ext uri="{FF2B5EF4-FFF2-40B4-BE49-F238E27FC236}">
                <a16:creationId xmlns:a16="http://schemas.microsoft.com/office/drawing/2014/main" id="{BE34CF47-6F5F-4A29-9838-526D2F149CAD}"/>
              </a:ext>
            </a:extLst>
          </p:cNvPr>
          <p:cNvPicPr>
            <a:picLocks noChangeAspect="1"/>
          </p:cNvPicPr>
          <p:nvPr/>
        </p:nvPicPr>
        <p:blipFill>
          <a:blip r:embed="rId2"/>
          <a:stretch>
            <a:fillRect/>
          </a:stretch>
        </p:blipFill>
        <p:spPr>
          <a:xfrm>
            <a:off x="244212" y="1412875"/>
            <a:ext cx="7307580" cy="1851660"/>
          </a:xfrm>
          <a:prstGeom prst="rect">
            <a:avLst/>
          </a:prstGeom>
        </p:spPr>
      </p:pic>
      <p:pic>
        <p:nvPicPr>
          <p:cNvPr id="14" name="Picture 5218">
            <a:extLst>
              <a:ext uri="{FF2B5EF4-FFF2-40B4-BE49-F238E27FC236}">
                <a16:creationId xmlns:a16="http://schemas.microsoft.com/office/drawing/2014/main" id="{4757740E-C0ED-49E8-971D-035B8D1B80D7}"/>
              </a:ext>
            </a:extLst>
          </p:cNvPr>
          <p:cNvPicPr/>
          <p:nvPr/>
        </p:nvPicPr>
        <p:blipFill>
          <a:blip r:embed="rId3"/>
          <a:stretch>
            <a:fillRect/>
          </a:stretch>
        </p:blipFill>
        <p:spPr>
          <a:xfrm>
            <a:off x="4600974" y="651488"/>
            <a:ext cx="4389120" cy="6095325"/>
          </a:xfrm>
          <a:prstGeom prst="rect">
            <a:avLst/>
          </a:prstGeom>
        </p:spPr>
      </p:pic>
    </p:spTree>
    <p:extLst>
      <p:ext uri="{BB962C8B-B14F-4D97-AF65-F5344CB8AC3E}">
        <p14:creationId xmlns:p14="http://schemas.microsoft.com/office/powerpoint/2010/main" val="61974621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24</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4.2.</a:t>
            </a:r>
            <a:r>
              <a:rPr lang="zh-CN" altLang="en-US" sz="2400" b="1" dirty="0">
                <a:solidFill>
                  <a:srgbClr val="C00000"/>
                </a:solidFill>
                <a:latin typeface="Verdana"/>
                <a:ea typeface="微软雅黑"/>
              </a:rPr>
              <a:t>项目管理计划</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FEE6D81-3CBD-48E4-A673-5DECEE6D6B09}"/>
              </a:ext>
            </a:extLst>
          </p:cNvPr>
          <p:cNvSpPr txBox="1"/>
          <p:nvPr/>
        </p:nvSpPr>
        <p:spPr>
          <a:xfrm>
            <a:off x="287780" y="1147656"/>
            <a:ext cx="3924747" cy="1569660"/>
          </a:xfrm>
          <a:prstGeom prst="rect">
            <a:avLst/>
          </a:prstGeom>
          <a:noFill/>
        </p:spPr>
        <p:txBody>
          <a:bodyPr wrap="square" rtlCol="0">
            <a:spAutoFit/>
          </a:bodyPr>
          <a:lstStyle/>
          <a:p>
            <a:r>
              <a:rPr lang="zh-CN" altLang="en-US" sz="2400" dirty="0">
                <a:latin typeface="黑体" pitchFamily="49" charset="-122"/>
                <a:ea typeface="黑体" pitchFamily="49" charset="-122"/>
              </a:rPr>
              <a:t>项目基准包括（但不限于）：</a:t>
            </a:r>
          </a:p>
          <a:p>
            <a:pPr marL="342900" indent="-342900">
              <a:buFont typeface="Wingdings" panose="05000000000000000000" pitchFamily="2" charset="2"/>
              <a:buChar char="l"/>
            </a:pPr>
            <a:r>
              <a:rPr lang="zh-CN" altLang="en-US" sz="2400" dirty="0">
                <a:latin typeface="黑体" pitchFamily="49" charset="-122"/>
                <a:ea typeface="黑体" pitchFamily="49" charset="-122"/>
              </a:rPr>
              <a:t>范围基准</a:t>
            </a:r>
          </a:p>
          <a:p>
            <a:pPr marL="342900" indent="-342900">
              <a:buFont typeface="Wingdings" panose="05000000000000000000" pitchFamily="2" charset="2"/>
              <a:buChar char="l"/>
            </a:pPr>
            <a:r>
              <a:rPr lang="zh-CN" altLang="en-US" sz="2400" dirty="0">
                <a:latin typeface="黑体" pitchFamily="49" charset="-122"/>
                <a:ea typeface="黑体" pitchFamily="49" charset="-122"/>
              </a:rPr>
              <a:t>进度基准 </a:t>
            </a:r>
          </a:p>
          <a:p>
            <a:pPr marL="342900" indent="-342900">
              <a:buFont typeface="Wingdings" panose="05000000000000000000" pitchFamily="2" charset="2"/>
              <a:buChar char="l"/>
            </a:pPr>
            <a:r>
              <a:rPr lang="zh-CN" altLang="en-US" sz="2400" dirty="0">
                <a:latin typeface="黑体" pitchFamily="49" charset="-122"/>
                <a:ea typeface="黑体" pitchFamily="49" charset="-122"/>
              </a:rPr>
              <a:t>成本基准</a:t>
            </a:r>
          </a:p>
        </p:txBody>
      </p:sp>
      <p:sp>
        <p:nvSpPr>
          <p:cNvPr id="3" name="文本框 2">
            <a:extLst>
              <a:ext uri="{FF2B5EF4-FFF2-40B4-BE49-F238E27FC236}">
                <a16:creationId xmlns:a16="http://schemas.microsoft.com/office/drawing/2014/main" id="{67C02436-4A87-4FC3-B19C-E7563FF764D9}"/>
              </a:ext>
            </a:extLst>
          </p:cNvPr>
          <p:cNvSpPr txBox="1"/>
          <p:nvPr/>
        </p:nvSpPr>
        <p:spPr>
          <a:xfrm>
            <a:off x="4572000" y="1130300"/>
            <a:ext cx="4301654" cy="4524315"/>
          </a:xfrm>
          <a:prstGeom prst="rect">
            <a:avLst/>
          </a:prstGeom>
          <a:noFill/>
        </p:spPr>
        <p:txBody>
          <a:bodyPr wrap="square" rtlCol="0">
            <a:spAutoFit/>
          </a:bodyPr>
          <a:lstStyle/>
          <a:p>
            <a:r>
              <a:rPr lang="zh-CN" altLang="en-US" sz="2400" dirty="0">
                <a:latin typeface="黑体" pitchFamily="49" charset="-122"/>
                <a:ea typeface="黑体" pitchFamily="49" charset="-122"/>
              </a:rPr>
              <a:t>子管理计划包括（但不限于）：</a:t>
            </a:r>
          </a:p>
          <a:p>
            <a:pPr marL="342900" indent="-342900">
              <a:buFont typeface="Wingdings" panose="05000000000000000000" pitchFamily="2" charset="2"/>
              <a:buChar char="l"/>
            </a:pPr>
            <a:r>
              <a:rPr lang="zh-CN" altLang="en-US" sz="2400" dirty="0">
                <a:latin typeface="黑体" pitchFamily="49" charset="-122"/>
                <a:ea typeface="黑体" pitchFamily="49" charset="-122"/>
              </a:rPr>
              <a:t>范围管理计划</a:t>
            </a:r>
          </a:p>
          <a:p>
            <a:pPr marL="342900" indent="-342900">
              <a:buFont typeface="Wingdings" panose="05000000000000000000" pitchFamily="2" charset="2"/>
              <a:buChar char="l"/>
            </a:pPr>
            <a:r>
              <a:rPr lang="zh-CN" altLang="en-US" sz="2400" dirty="0">
                <a:latin typeface="黑体" pitchFamily="49" charset="-122"/>
                <a:ea typeface="黑体" pitchFamily="49" charset="-122"/>
              </a:rPr>
              <a:t>需求管理计划</a:t>
            </a:r>
          </a:p>
          <a:p>
            <a:pPr marL="342900" indent="-342900">
              <a:buFont typeface="Wingdings" panose="05000000000000000000" pitchFamily="2" charset="2"/>
              <a:buChar char="l"/>
            </a:pPr>
            <a:r>
              <a:rPr lang="zh-CN" altLang="en-US" sz="2400" dirty="0">
                <a:latin typeface="黑体" pitchFamily="49" charset="-122"/>
                <a:ea typeface="黑体" pitchFamily="49" charset="-122"/>
              </a:rPr>
              <a:t>进度管理计划 </a:t>
            </a:r>
          </a:p>
          <a:p>
            <a:pPr marL="342900" indent="-342900">
              <a:buFont typeface="Wingdings" panose="05000000000000000000" pitchFamily="2" charset="2"/>
              <a:buChar char="l"/>
            </a:pPr>
            <a:r>
              <a:rPr lang="zh-CN" altLang="en-US" sz="2400" dirty="0">
                <a:latin typeface="黑体" pitchFamily="49" charset="-122"/>
                <a:ea typeface="黑体" pitchFamily="49" charset="-122"/>
              </a:rPr>
              <a:t>成本管理计划</a:t>
            </a:r>
          </a:p>
          <a:p>
            <a:pPr marL="342900" indent="-342900">
              <a:buFont typeface="Wingdings" panose="05000000000000000000" pitchFamily="2" charset="2"/>
              <a:buChar char="l"/>
            </a:pPr>
            <a:r>
              <a:rPr lang="zh-CN" altLang="en-US" sz="2400" dirty="0">
                <a:latin typeface="黑体" pitchFamily="49" charset="-122"/>
                <a:ea typeface="黑体" pitchFamily="49" charset="-122"/>
              </a:rPr>
              <a:t>质量管理计划 </a:t>
            </a:r>
          </a:p>
          <a:p>
            <a:pPr marL="342900" indent="-342900">
              <a:buFont typeface="Wingdings" panose="05000000000000000000" pitchFamily="2" charset="2"/>
              <a:buChar char="l"/>
            </a:pPr>
            <a:r>
              <a:rPr lang="zh-CN" altLang="en-US" sz="2400" dirty="0">
                <a:latin typeface="黑体" pitchFamily="49" charset="-122"/>
                <a:ea typeface="黑体" pitchFamily="49" charset="-122"/>
              </a:rPr>
              <a:t>过程改进计划</a:t>
            </a:r>
          </a:p>
          <a:p>
            <a:pPr marL="342900" indent="-342900">
              <a:buFont typeface="Wingdings" panose="05000000000000000000" pitchFamily="2" charset="2"/>
              <a:buChar char="l"/>
            </a:pPr>
            <a:r>
              <a:rPr lang="zh-CN" altLang="en-US" sz="2400" dirty="0">
                <a:latin typeface="黑体" pitchFamily="49" charset="-122"/>
                <a:ea typeface="黑体" pitchFamily="49" charset="-122"/>
              </a:rPr>
              <a:t>人力资源管理计划</a:t>
            </a:r>
          </a:p>
          <a:p>
            <a:pPr marL="342900" indent="-342900">
              <a:buFont typeface="Wingdings" panose="05000000000000000000" pitchFamily="2" charset="2"/>
              <a:buChar char="l"/>
            </a:pPr>
            <a:r>
              <a:rPr lang="zh-CN" altLang="en-US" sz="2400" dirty="0">
                <a:latin typeface="黑体" pitchFamily="49" charset="-122"/>
                <a:ea typeface="黑体" pitchFamily="49" charset="-122"/>
              </a:rPr>
              <a:t>沟通管理计划 </a:t>
            </a:r>
          </a:p>
          <a:p>
            <a:pPr marL="342900" indent="-342900">
              <a:buFont typeface="Wingdings" panose="05000000000000000000" pitchFamily="2" charset="2"/>
              <a:buChar char="l"/>
            </a:pPr>
            <a:r>
              <a:rPr lang="zh-CN" altLang="en-US" sz="2400" dirty="0">
                <a:latin typeface="黑体" pitchFamily="49" charset="-122"/>
                <a:ea typeface="黑体" pitchFamily="49" charset="-122"/>
              </a:rPr>
              <a:t>风险管理计划 </a:t>
            </a:r>
          </a:p>
          <a:p>
            <a:pPr marL="342900" indent="-342900">
              <a:buFont typeface="Wingdings" panose="05000000000000000000" pitchFamily="2" charset="2"/>
              <a:buChar char="l"/>
            </a:pPr>
            <a:r>
              <a:rPr lang="zh-CN" altLang="en-US" sz="2400" dirty="0">
                <a:latin typeface="黑体" pitchFamily="49" charset="-122"/>
                <a:ea typeface="黑体" pitchFamily="49" charset="-122"/>
              </a:rPr>
              <a:t>采购管理计划 </a:t>
            </a:r>
          </a:p>
          <a:p>
            <a:pPr marL="342900" indent="-342900">
              <a:buFont typeface="Wingdings" panose="05000000000000000000" pitchFamily="2" charset="2"/>
              <a:buChar char="l"/>
            </a:pPr>
            <a:r>
              <a:rPr lang="zh-CN" altLang="en-US" sz="2400" dirty="0">
                <a:latin typeface="黑体" pitchFamily="49" charset="-122"/>
                <a:ea typeface="黑体" pitchFamily="49" charset="-122"/>
              </a:rPr>
              <a:t>干系人管理计划</a:t>
            </a:r>
          </a:p>
        </p:txBody>
      </p:sp>
    </p:spTree>
    <p:extLst>
      <p:ext uri="{BB962C8B-B14F-4D97-AF65-F5344CB8AC3E}">
        <p14:creationId xmlns:p14="http://schemas.microsoft.com/office/powerpoint/2010/main" val="3927274721"/>
      </p:ext>
    </p:extLst>
  </p:cSld>
  <p:clrMapOvr>
    <a:masterClrMapping/>
  </p:clrMapOvr>
  <p:transition>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25</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4.3.</a:t>
            </a:r>
            <a:r>
              <a:rPr lang="zh-CN" altLang="en-US" sz="2400" b="1" dirty="0">
                <a:solidFill>
                  <a:srgbClr val="C00000"/>
                </a:solidFill>
                <a:latin typeface="Verdana"/>
                <a:ea typeface="微软雅黑"/>
              </a:rPr>
              <a:t>指导与管理项目工作</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5744">
            <a:extLst>
              <a:ext uri="{FF2B5EF4-FFF2-40B4-BE49-F238E27FC236}">
                <a16:creationId xmlns:a16="http://schemas.microsoft.com/office/drawing/2014/main" id="{F44E0550-F0D5-4DDE-B0CF-343039AB5939}"/>
              </a:ext>
            </a:extLst>
          </p:cNvPr>
          <p:cNvPicPr>
            <a:picLocks noChangeAspect="1"/>
          </p:cNvPicPr>
          <p:nvPr/>
        </p:nvPicPr>
        <p:blipFill>
          <a:blip r:embed="rId2"/>
          <a:stretch>
            <a:fillRect/>
          </a:stretch>
        </p:blipFill>
        <p:spPr>
          <a:xfrm>
            <a:off x="230832" y="1412875"/>
            <a:ext cx="7307580" cy="1851660"/>
          </a:xfrm>
          <a:prstGeom prst="rect">
            <a:avLst/>
          </a:prstGeom>
        </p:spPr>
      </p:pic>
      <p:pic>
        <p:nvPicPr>
          <p:cNvPr id="14" name="Picture 5782">
            <a:extLst>
              <a:ext uri="{FF2B5EF4-FFF2-40B4-BE49-F238E27FC236}">
                <a16:creationId xmlns:a16="http://schemas.microsoft.com/office/drawing/2014/main" id="{7D3B978A-A473-44BA-A0F6-8A21A73D4DBD}"/>
              </a:ext>
            </a:extLst>
          </p:cNvPr>
          <p:cNvPicPr>
            <a:picLocks noChangeAspect="1"/>
          </p:cNvPicPr>
          <p:nvPr/>
        </p:nvPicPr>
        <p:blipFill>
          <a:blip r:embed="rId3"/>
          <a:stretch>
            <a:fillRect/>
          </a:stretch>
        </p:blipFill>
        <p:spPr>
          <a:xfrm>
            <a:off x="2845271" y="890662"/>
            <a:ext cx="6045518" cy="5432584"/>
          </a:xfrm>
          <a:prstGeom prst="rect">
            <a:avLst/>
          </a:prstGeom>
        </p:spPr>
      </p:pic>
    </p:spTree>
    <p:extLst>
      <p:ext uri="{BB962C8B-B14F-4D97-AF65-F5344CB8AC3E}">
        <p14:creationId xmlns:p14="http://schemas.microsoft.com/office/powerpoint/2010/main" val="324915626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26</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4.4.</a:t>
            </a:r>
            <a:r>
              <a:rPr lang="zh-CN" altLang="en-US" sz="2400" b="1" dirty="0">
                <a:solidFill>
                  <a:srgbClr val="C00000"/>
                </a:solidFill>
                <a:latin typeface="Verdana"/>
                <a:ea typeface="微软雅黑"/>
              </a:rPr>
              <a:t>监控项目工作</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6381">
            <a:extLst>
              <a:ext uri="{FF2B5EF4-FFF2-40B4-BE49-F238E27FC236}">
                <a16:creationId xmlns:a16="http://schemas.microsoft.com/office/drawing/2014/main" id="{EC5169ED-2223-4C75-9FBF-DB4E58E74526}"/>
              </a:ext>
            </a:extLst>
          </p:cNvPr>
          <p:cNvPicPr>
            <a:picLocks noChangeAspect="1"/>
          </p:cNvPicPr>
          <p:nvPr/>
        </p:nvPicPr>
        <p:blipFill>
          <a:blip r:embed="rId2"/>
          <a:stretch>
            <a:fillRect/>
          </a:stretch>
        </p:blipFill>
        <p:spPr>
          <a:xfrm>
            <a:off x="268147" y="1465616"/>
            <a:ext cx="7307580" cy="2415540"/>
          </a:xfrm>
          <a:prstGeom prst="rect">
            <a:avLst/>
          </a:prstGeom>
        </p:spPr>
      </p:pic>
      <p:pic>
        <p:nvPicPr>
          <p:cNvPr id="14" name="Picture 6421">
            <a:extLst>
              <a:ext uri="{FF2B5EF4-FFF2-40B4-BE49-F238E27FC236}">
                <a16:creationId xmlns:a16="http://schemas.microsoft.com/office/drawing/2014/main" id="{30FB765C-CD64-4207-8DD9-36D2640DF517}"/>
              </a:ext>
            </a:extLst>
          </p:cNvPr>
          <p:cNvPicPr/>
          <p:nvPr/>
        </p:nvPicPr>
        <p:blipFill>
          <a:blip r:embed="rId3"/>
          <a:stretch>
            <a:fillRect/>
          </a:stretch>
        </p:blipFill>
        <p:spPr>
          <a:xfrm>
            <a:off x="4113488" y="560853"/>
            <a:ext cx="4791236" cy="5759978"/>
          </a:xfrm>
          <a:prstGeom prst="rect">
            <a:avLst/>
          </a:prstGeom>
        </p:spPr>
      </p:pic>
    </p:spTree>
    <p:extLst>
      <p:ext uri="{BB962C8B-B14F-4D97-AF65-F5344CB8AC3E}">
        <p14:creationId xmlns:p14="http://schemas.microsoft.com/office/powerpoint/2010/main" val="38234275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27</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4.5.</a:t>
            </a:r>
            <a:r>
              <a:rPr lang="zh-CN" altLang="en-US" sz="2400" b="1" dirty="0">
                <a:solidFill>
                  <a:srgbClr val="C00000"/>
                </a:solidFill>
                <a:latin typeface="Verdana"/>
                <a:ea typeface="微软雅黑"/>
              </a:rPr>
              <a:t>实施整体变更控制</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7121">
            <a:extLst>
              <a:ext uri="{FF2B5EF4-FFF2-40B4-BE49-F238E27FC236}">
                <a16:creationId xmlns:a16="http://schemas.microsoft.com/office/drawing/2014/main" id="{D93359AB-A28A-4D84-B5F7-8181928B2A33}"/>
              </a:ext>
            </a:extLst>
          </p:cNvPr>
          <p:cNvPicPr>
            <a:picLocks noChangeAspect="1"/>
          </p:cNvPicPr>
          <p:nvPr/>
        </p:nvPicPr>
        <p:blipFill>
          <a:blip r:embed="rId2"/>
          <a:stretch>
            <a:fillRect/>
          </a:stretch>
        </p:blipFill>
        <p:spPr>
          <a:xfrm>
            <a:off x="204501" y="1432887"/>
            <a:ext cx="7307580" cy="1889760"/>
          </a:xfrm>
          <a:prstGeom prst="rect">
            <a:avLst/>
          </a:prstGeom>
        </p:spPr>
      </p:pic>
      <p:pic>
        <p:nvPicPr>
          <p:cNvPr id="14" name="Picture 7159">
            <a:extLst>
              <a:ext uri="{FF2B5EF4-FFF2-40B4-BE49-F238E27FC236}">
                <a16:creationId xmlns:a16="http://schemas.microsoft.com/office/drawing/2014/main" id="{82086653-75CE-4C2C-8964-FD14FC12E7B7}"/>
              </a:ext>
            </a:extLst>
          </p:cNvPr>
          <p:cNvPicPr/>
          <p:nvPr/>
        </p:nvPicPr>
        <p:blipFill>
          <a:blip r:embed="rId3"/>
          <a:stretch>
            <a:fillRect/>
          </a:stretch>
        </p:blipFill>
        <p:spPr>
          <a:xfrm>
            <a:off x="4570851" y="620656"/>
            <a:ext cx="4350964" cy="5851206"/>
          </a:xfrm>
          <a:prstGeom prst="rect">
            <a:avLst/>
          </a:prstGeom>
        </p:spPr>
      </p:pic>
    </p:spTree>
    <p:extLst>
      <p:ext uri="{BB962C8B-B14F-4D97-AF65-F5344CB8AC3E}">
        <p14:creationId xmlns:p14="http://schemas.microsoft.com/office/powerpoint/2010/main" val="350105959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28</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4.5.</a:t>
            </a:r>
            <a:r>
              <a:rPr lang="zh-CN" altLang="en-US" sz="2400" b="1" dirty="0">
                <a:solidFill>
                  <a:srgbClr val="C00000"/>
                </a:solidFill>
                <a:latin typeface="Verdana"/>
                <a:ea typeface="微软雅黑"/>
              </a:rPr>
              <a:t>变更控制</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7C1576A0-4A35-44D8-8483-30693A5BD447}"/>
              </a:ext>
            </a:extLst>
          </p:cNvPr>
          <p:cNvSpPr txBox="1"/>
          <p:nvPr/>
        </p:nvSpPr>
        <p:spPr>
          <a:xfrm>
            <a:off x="558284" y="1165669"/>
            <a:ext cx="8074622" cy="4616648"/>
          </a:xfrm>
          <a:prstGeom prst="rect">
            <a:avLst/>
          </a:prstGeom>
          <a:noFill/>
        </p:spPr>
        <p:txBody>
          <a:bodyPr wrap="square" rtlCol="0">
            <a:spAutoFit/>
          </a:bodyPr>
          <a:lstStyle/>
          <a:p>
            <a:r>
              <a:rPr lang="zh-CN" altLang="zh-CN" sz="2100" dirty="0"/>
              <a:t>每项记录在案的变更请求都必须由一位责任人批准或否决，这个责任人通常是项目发起人或项目经理。应该在项目管理计划或组织流程中指定这位责任人。必要时，应该由</a:t>
            </a:r>
            <a:r>
              <a:rPr lang="zh-CN" altLang="zh-CN" sz="2100" b="1" dirty="0"/>
              <a:t>变更控制委员会（</a:t>
            </a:r>
            <a:r>
              <a:rPr lang="en-US" altLang="zh-CN" sz="2100" b="1" dirty="0"/>
              <a:t>CCB</a:t>
            </a:r>
            <a:r>
              <a:rPr lang="zh-CN" altLang="zh-CN" sz="2100" b="1" dirty="0"/>
              <a:t>）</a:t>
            </a:r>
            <a:r>
              <a:rPr lang="zh-CN" altLang="zh-CN" sz="2100" dirty="0"/>
              <a:t>来开展实施整体变更控制过程。</a:t>
            </a:r>
            <a:endParaRPr lang="en-US" altLang="zh-CN" sz="2100" dirty="0"/>
          </a:p>
          <a:p>
            <a:endParaRPr lang="en-US" altLang="zh-CN" sz="2100" dirty="0"/>
          </a:p>
          <a:p>
            <a:r>
              <a:rPr lang="en-US" altLang="zh-CN" sz="2100" dirty="0"/>
              <a:t>CCB </a:t>
            </a:r>
            <a:r>
              <a:rPr lang="zh-CN" altLang="zh-CN" sz="2100" dirty="0"/>
              <a:t>是一个正式组成的团体，负责审查、评价、批准、推迟或否决项目变更，以及记录和传达变更处理决定。</a:t>
            </a:r>
            <a:endParaRPr lang="en-US" altLang="zh-CN" sz="2100" dirty="0"/>
          </a:p>
          <a:p>
            <a:endParaRPr lang="en-US" altLang="zh-CN" sz="2100" dirty="0"/>
          </a:p>
          <a:p>
            <a:r>
              <a:rPr lang="zh-CN" altLang="zh-CN" sz="2100" dirty="0"/>
              <a:t>变更请求得到批准后，可能需要编制新的（或修订的）成本估算、活动排序、进度日期、资源需求和风险应对方案分析。这些变更可能要求调整项目管理计划和其他项目文件。变更控制的实施程度，取决于项目所在应用领域、项目复杂程度、合同要求，以及项目所处的背景与环境。某些特定的变更请求，在 </a:t>
            </a:r>
            <a:r>
              <a:rPr lang="en-US" altLang="zh-CN" sz="2100" dirty="0"/>
              <a:t>CCB </a:t>
            </a:r>
            <a:r>
              <a:rPr lang="zh-CN" altLang="zh-CN" sz="2100" dirty="0"/>
              <a:t>批准之后，还可能需要得到客户或发起人的批准，除非他们本来就是 </a:t>
            </a:r>
            <a:r>
              <a:rPr lang="en-US" altLang="zh-CN" sz="2100" dirty="0"/>
              <a:t>CCB </a:t>
            </a:r>
            <a:r>
              <a:rPr lang="zh-CN" altLang="zh-CN" sz="2100" dirty="0"/>
              <a:t>的成员。</a:t>
            </a:r>
            <a:endParaRPr lang="zh-CN" altLang="en-US" sz="21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val="2199434480"/>
      </p:ext>
    </p:extLst>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2</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PMBOK</a:t>
            </a:r>
            <a:r>
              <a:rPr lang="zh-CN" altLang="en-US" sz="2400" b="1" dirty="0">
                <a:solidFill>
                  <a:srgbClr val="C00000"/>
                </a:solidFill>
                <a:latin typeface="Verdana"/>
                <a:ea typeface="微软雅黑"/>
              </a:rPr>
              <a:t>指南的目的</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60CAA26C-EB5E-4269-BFF7-29F274141D9C}"/>
              </a:ext>
            </a:extLst>
          </p:cNvPr>
          <p:cNvSpPr txBox="1"/>
          <p:nvPr/>
        </p:nvSpPr>
        <p:spPr>
          <a:xfrm>
            <a:off x="529878" y="1250452"/>
            <a:ext cx="8074622" cy="4616648"/>
          </a:xfrm>
          <a:prstGeom prst="rect">
            <a:avLst/>
          </a:prstGeom>
          <a:noFill/>
        </p:spPr>
        <p:txBody>
          <a:bodyPr wrap="square" rtlCol="0">
            <a:spAutoFit/>
          </a:bodyPr>
          <a:lstStyle/>
          <a:p>
            <a:r>
              <a:rPr lang="zh-CN" altLang="zh-CN" sz="2100" dirty="0"/>
              <a:t>项目管理作为一门专业已经得到认可，这表明知识、过程、技能、工具和技术的应用对项目的成功有显著影响。</a:t>
            </a:r>
            <a:r>
              <a:rPr lang="en-US" altLang="zh-CN" sz="2100" i="1" dirty="0"/>
              <a:t>PMBOK®</a:t>
            </a:r>
            <a:r>
              <a:rPr lang="zh-CN" altLang="zh-CN" sz="2100" dirty="0"/>
              <a:t>指南收录项目管理知识体系中被普遍认可为</a:t>
            </a:r>
            <a:r>
              <a:rPr lang="en-US" altLang="zh-CN" sz="2100" dirty="0"/>
              <a:t>“</a:t>
            </a:r>
            <a:r>
              <a:rPr lang="zh-CN" altLang="zh-CN" sz="2100" dirty="0"/>
              <a:t>良好做法</a:t>
            </a:r>
            <a:r>
              <a:rPr lang="en-US" altLang="zh-CN" sz="2100" dirty="0"/>
              <a:t>”</a:t>
            </a:r>
            <a:r>
              <a:rPr lang="zh-CN" altLang="zh-CN" sz="2100" dirty="0"/>
              <a:t>的那一部分。所谓</a:t>
            </a:r>
            <a:r>
              <a:rPr lang="en-US" altLang="zh-CN" sz="2100" b="1" dirty="0">
                <a:solidFill>
                  <a:srgbClr val="FF0000"/>
                </a:solidFill>
              </a:rPr>
              <a:t>“</a:t>
            </a:r>
            <a:r>
              <a:rPr lang="zh-CN" altLang="zh-CN" sz="2100" b="1" dirty="0">
                <a:solidFill>
                  <a:srgbClr val="FF0000"/>
                </a:solidFill>
              </a:rPr>
              <a:t>普遍认可</a:t>
            </a:r>
            <a:r>
              <a:rPr lang="en-US" altLang="zh-CN" sz="2100" b="1" dirty="0">
                <a:solidFill>
                  <a:srgbClr val="FF0000"/>
                </a:solidFill>
              </a:rPr>
              <a:t>”</a:t>
            </a:r>
            <a:r>
              <a:rPr lang="zh-CN" altLang="zh-CN" sz="2100" dirty="0"/>
              <a:t>，是指这些知识和做法在大多数时候适用于大多数项目，并且其价值和有效性已获得一致认可。所谓</a:t>
            </a:r>
            <a:r>
              <a:rPr lang="en-US" altLang="zh-CN" sz="2100" b="1" dirty="0">
                <a:solidFill>
                  <a:srgbClr val="FF0000"/>
                </a:solidFill>
              </a:rPr>
              <a:t>“</a:t>
            </a:r>
            <a:r>
              <a:rPr lang="zh-CN" altLang="zh-CN" sz="2100" b="1" dirty="0">
                <a:solidFill>
                  <a:srgbClr val="FF0000"/>
                </a:solidFill>
              </a:rPr>
              <a:t>良好做法</a:t>
            </a:r>
            <a:r>
              <a:rPr lang="en-US" altLang="zh-CN" sz="2100" b="1" dirty="0">
                <a:solidFill>
                  <a:srgbClr val="FF0000"/>
                </a:solidFill>
              </a:rPr>
              <a:t>”</a:t>
            </a:r>
            <a:r>
              <a:rPr lang="zh-CN" altLang="zh-CN" sz="2100" dirty="0"/>
              <a:t>，则指人们普遍认为，使用这些知识、技能、工具和技术，能够提高很多项目成功的可能性。</a:t>
            </a:r>
            <a:r>
              <a:rPr lang="en-US" altLang="zh-CN" sz="2100" dirty="0"/>
              <a:t>“</a:t>
            </a:r>
            <a:r>
              <a:rPr lang="zh-CN" altLang="zh-CN" sz="2100" dirty="0"/>
              <a:t>良好做法</a:t>
            </a:r>
            <a:r>
              <a:rPr lang="en-US" altLang="zh-CN" sz="2100" dirty="0"/>
              <a:t>”</a:t>
            </a:r>
            <a:r>
              <a:rPr lang="zh-CN" altLang="zh-CN" sz="2100" dirty="0"/>
              <a:t>并不意味着这些知识总应一成不变地应用于所有项目；组织和／或项目管理团队负责确定哪些知识适用于具体的项目。 </a:t>
            </a:r>
            <a:endParaRPr lang="en-US" altLang="zh-CN" sz="2100" dirty="0"/>
          </a:p>
          <a:p>
            <a:endParaRPr lang="en-US" altLang="zh-CN" sz="2100" dirty="0"/>
          </a:p>
          <a:p>
            <a:r>
              <a:rPr lang="zh-CN" altLang="zh-CN" sz="2100" dirty="0"/>
              <a:t>项目经理及其团队应该认真考虑每个过程及其输入和输出，确定哪些过程适用于他们正</a:t>
            </a:r>
            <a:r>
              <a:rPr lang="en-US" altLang="zh-CN" sz="2100" i="1" dirty="0"/>
              <a:t>PMBOK®</a:t>
            </a:r>
            <a:r>
              <a:rPr lang="zh-CN" altLang="zh-CN" sz="2100" dirty="0"/>
              <a:t>在从事的项目。当考虑项目所需遵守的整体思路和方法时，可以把指南作为管理项目的依据。这一努力叫做</a:t>
            </a:r>
            <a:r>
              <a:rPr lang="en-US" altLang="zh-CN" sz="2100" b="1" dirty="0">
                <a:solidFill>
                  <a:srgbClr val="FF0000"/>
                </a:solidFill>
              </a:rPr>
              <a:t>“</a:t>
            </a:r>
            <a:r>
              <a:rPr lang="zh-CN" altLang="zh-CN" sz="2100" b="1" dirty="0">
                <a:solidFill>
                  <a:srgbClr val="FF0000"/>
                </a:solidFill>
              </a:rPr>
              <a:t>裁剪</a:t>
            </a:r>
            <a:r>
              <a:rPr lang="en-US" altLang="zh-CN" sz="2100" b="1" dirty="0">
                <a:solidFill>
                  <a:srgbClr val="FF0000"/>
                </a:solidFill>
              </a:rPr>
              <a:t>”</a:t>
            </a:r>
            <a:r>
              <a:rPr lang="zh-CN" altLang="zh-CN" sz="2100" dirty="0"/>
              <a:t>。</a:t>
            </a:r>
          </a:p>
        </p:txBody>
      </p:sp>
    </p:spTree>
    <p:extLst>
      <p:ext uri="{BB962C8B-B14F-4D97-AF65-F5344CB8AC3E}">
        <p14:creationId xmlns:p14="http://schemas.microsoft.com/office/powerpoint/2010/main" val="2238532847"/>
      </p:ext>
    </p:extLst>
  </p:cSld>
  <p:clrMapOvr>
    <a:masterClrMapping/>
  </p:clrMapOvr>
  <p:transition>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29</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4.5.</a:t>
            </a:r>
            <a:r>
              <a:rPr lang="zh-CN" altLang="en-US" sz="2400" b="1" dirty="0">
                <a:solidFill>
                  <a:srgbClr val="C00000"/>
                </a:solidFill>
                <a:latin typeface="Verdana"/>
                <a:ea typeface="微软雅黑"/>
              </a:rPr>
              <a:t>变更流程</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a:extLst>
              <a:ext uri="{FF2B5EF4-FFF2-40B4-BE49-F238E27FC236}">
                <a16:creationId xmlns:a16="http://schemas.microsoft.com/office/drawing/2014/main" id="{D3AB6893-D32D-4395-9B89-8385F7590F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325" y="1304925"/>
            <a:ext cx="6991350" cy="4248150"/>
          </a:xfrm>
          <a:prstGeom prst="rect">
            <a:avLst/>
          </a:prstGeom>
        </p:spPr>
      </p:pic>
    </p:spTree>
    <p:extLst>
      <p:ext uri="{BB962C8B-B14F-4D97-AF65-F5344CB8AC3E}">
        <p14:creationId xmlns:p14="http://schemas.microsoft.com/office/powerpoint/2010/main" val="735869192"/>
      </p:ext>
    </p:extLst>
  </p:cSld>
  <p:clrMapOvr>
    <a:masterClrMapping/>
  </p:clrMapOvr>
  <p:transition>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30</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4.5.</a:t>
            </a:r>
            <a:r>
              <a:rPr lang="zh-CN" altLang="en-US" sz="2400" b="1" dirty="0">
                <a:solidFill>
                  <a:srgbClr val="C00000"/>
                </a:solidFill>
                <a:latin typeface="Verdana"/>
                <a:ea typeface="微软雅黑"/>
              </a:rPr>
              <a:t>变更控制表</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a:extLst>
              <a:ext uri="{FF2B5EF4-FFF2-40B4-BE49-F238E27FC236}">
                <a16:creationId xmlns:a16="http://schemas.microsoft.com/office/drawing/2014/main" id="{D14034D3-A926-4B04-BA51-C83505260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150" y="770708"/>
            <a:ext cx="5219700" cy="6048375"/>
          </a:xfrm>
          <a:prstGeom prst="rect">
            <a:avLst/>
          </a:prstGeom>
        </p:spPr>
      </p:pic>
    </p:spTree>
    <p:extLst>
      <p:ext uri="{BB962C8B-B14F-4D97-AF65-F5344CB8AC3E}">
        <p14:creationId xmlns:p14="http://schemas.microsoft.com/office/powerpoint/2010/main" val="3775890102"/>
      </p:ext>
    </p:extLst>
  </p:cSld>
  <p:clrMapOvr>
    <a:masterClrMapping/>
  </p:clrMapOvr>
  <p:transition>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31</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4.5.</a:t>
            </a:r>
            <a:r>
              <a:rPr lang="zh-CN" altLang="en-US" sz="2400" b="1" dirty="0">
                <a:solidFill>
                  <a:srgbClr val="C00000"/>
                </a:solidFill>
                <a:latin typeface="Verdana"/>
                <a:ea typeface="微软雅黑"/>
              </a:rPr>
              <a:t>变更申请单</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E3F8BC23-BA8A-4945-815F-C36EFA15C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 y="998841"/>
            <a:ext cx="8804085" cy="4809793"/>
          </a:xfrm>
          <a:prstGeom prst="rect">
            <a:avLst/>
          </a:prstGeom>
        </p:spPr>
      </p:pic>
    </p:spTree>
    <p:extLst>
      <p:ext uri="{BB962C8B-B14F-4D97-AF65-F5344CB8AC3E}">
        <p14:creationId xmlns:p14="http://schemas.microsoft.com/office/powerpoint/2010/main" val="2314619500"/>
      </p:ext>
    </p:extLst>
  </p:cSld>
  <p:clrMapOvr>
    <a:masterClrMapping/>
  </p:clrMapOvr>
  <p:transition>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32</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4.5.</a:t>
            </a:r>
            <a:r>
              <a:rPr lang="zh-CN" altLang="en-US" sz="2400" b="1" dirty="0">
                <a:solidFill>
                  <a:srgbClr val="C00000"/>
                </a:solidFill>
                <a:latin typeface="Verdana"/>
                <a:ea typeface="微软雅黑"/>
              </a:rPr>
              <a:t>变更应对分析</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2" name="Group 3">
            <a:extLst>
              <a:ext uri="{FF2B5EF4-FFF2-40B4-BE49-F238E27FC236}">
                <a16:creationId xmlns:a16="http://schemas.microsoft.com/office/drawing/2014/main" id="{6849F8EE-6CF3-4599-B04E-11AB405F94E4}"/>
              </a:ext>
            </a:extLst>
          </p:cNvPr>
          <p:cNvGraphicFramePr>
            <a:graphicFrameLocks noGrp="1"/>
          </p:cNvGraphicFramePr>
          <p:nvPr>
            <p:ph idx="1"/>
            <p:extLst>
              <p:ext uri="{D42A27DB-BD31-4B8C-83A1-F6EECF244321}">
                <p14:modId xmlns:p14="http://schemas.microsoft.com/office/powerpoint/2010/main" val="2887948968"/>
              </p:ext>
            </p:extLst>
          </p:nvPr>
        </p:nvGraphicFramePr>
        <p:xfrm>
          <a:off x="588253" y="1053749"/>
          <a:ext cx="8118159" cy="4710161"/>
        </p:xfrm>
        <a:graphic>
          <a:graphicData uri="http://schemas.openxmlformats.org/drawingml/2006/table">
            <a:tbl>
              <a:tblPr/>
              <a:tblGrid>
                <a:gridCol w="1503363">
                  <a:extLst>
                    <a:ext uri="{9D8B030D-6E8A-4147-A177-3AD203B41FA5}">
                      <a16:colId xmlns:a16="http://schemas.microsoft.com/office/drawing/2014/main" val="4028324000"/>
                    </a:ext>
                  </a:extLst>
                </a:gridCol>
                <a:gridCol w="2255044">
                  <a:extLst>
                    <a:ext uri="{9D8B030D-6E8A-4147-A177-3AD203B41FA5}">
                      <a16:colId xmlns:a16="http://schemas.microsoft.com/office/drawing/2014/main" val="917692692"/>
                    </a:ext>
                  </a:extLst>
                </a:gridCol>
                <a:gridCol w="2706053">
                  <a:extLst>
                    <a:ext uri="{9D8B030D-6E8A-4147-A177-3AD203B41FA5}">
                      <a16:colId xmlns:a16="http://schemas.microsoft.com/office/drawing/2014/main" val="3562359490"/>
                    </a:ext>
                  </a:extLst>
                </a:gridCol>
                <a:gridCol w="1653699">
                  <a:extLst>
                    <a:ext uri="{9D8B030D-6E8A-4147-A177-3AD203B41FA5}">
                      <a16:colId xmlns:a16="http://schemas.microsoft.com/office/drawing/2014/main" val="4076122707"/>
                    </a:ext>
                  </a:extLst>
                </a:gridCol>
              </a:tblGrid>
              <a:tr h="430465">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Tx/>
                        <a:buSzTx/>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Arial" panose="020B0604020202020204" pitchFamily="34" charset="0"/>
                          <a:ea typeface="黑体" panose="02010609060101010101" pitchFamily="49" charset="-122"/>
                        </a:rPr>
                        <a:t>变更申请</a:t>
                      </a:r>
                    </a:p>
                  </a:txBody>
                  <a:tcPr marL="90202" marR="90202" marT="45100" marB="451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Tx/>
                        <a:buSzTx/>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Arial" panose="020B0604020202020204" pitchFamily="34" charset="0"/>
                          <a:ea typeface="黑体" panose="02010609060101010101" pitchFamily="49" charset="-122"/>
                        </a:rPr>
                        <a:t>项目阶段</a:t>
                      </a:r>
                    </a:p>
                  </a:txBody>
                  <a:tcPr marL="90202" marR="90202" marT="45100" marB="45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Tx/>
                        <a:buSzTx/>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Arial" panose="020B0604020202020204" pitchFamily="34" charset="0"/>
                          <a:ea typeface="黑体" panose="02010609060101010101" pitchFamily="49" charset="-122"/>
                        </a:rPr>
                        <a:t>变更影响大小</a:t>
                      </a:r>
                    </a:p>
                  </a:txBody>
                  <a:tcPr marL="90202" marR="90202" marT="45100" marB="45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Tx/>
                        <a:buSzTx/>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Arial" panose="020B0604020202020204" pitchFamily="34" charset="0"/>
                          <a:ea typeface="黑体" panose="02010609060101010101" pitchFamily="49" charset="-122"/>
                        </a:rPr>
                        <a:t>应对策略</a:t>
                      </a:r>
                    </a:p>
                  </a:txBody>
                  <a:tcPr marL="90202" marR="90202" marT="45100" marB="451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35982849"/>
                  </a:ext>
                </a:extLst>
              </a:tr>
              <a:tr h="4221943">
                <a:tc gridSpan="4">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None/>
                        <a:tabLst/>
                      </a:pPr>
                      <a:endParaRPr kumimoji="0" lang="zh-CN" altLang="zh-CN" sz="9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a:txBody>
                  <a:tcPr marL="97445" marR="97445" marT="48723" marB="48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92104046"/>
                  </a:ext>
                </a:extLst>
              </a:tr>
            </a:tbl>
          </a:graphicData>
        </a:graphic>
      </p:graphicFrame>
      <p:grpSp>
        <p:nvGrpSpPr>
          <p:cNvPr id="7" name="组合 6">
            <a:extLst>
              <a:ext uri="{FF2B5EF4-FFF2-40B4-BE49-F238E27FC236}">
                <a16:creationId xmlns:a16="http://schemas.microsoft.com/office/drawing/2014/main" id="{EEC06641-311B-43FC-A711-BABA483D75B2}"/>
              </a:ext>
            </a:extLst>
          </p:cNvPr>
          <p:cNvGrpSpPr/>
          <p:nvPr/>
        </p:nvGrpSpPr>
        <p:grpSpPr>
          <a:xfrm>
            <a:off x="845706" y="1665670"/>
            <a:ext cx="7733976" cy="3960440"/>
            <a:chOff x="914400" y="1828800"/>
            <a:chExt cx="7620000" cy="3902075"/>
          </a:xfrm>
        </p:grpSpPr>
        <p:sp>
          <p:nvSpPr>
            <p:cNvPr id="23" name="Line 17">
              <a:extLst>
                <a:ext uri="{FF2B5EF4-FFF2-40B4-BE49-F238E27FC236}">
                  <a16:creationId xmlns:a16="http://schemas.microsoft.com/office/drawing/2014/main" id="{D2260B9C-BDA5-4C72-919C-BEDC62A75811}"/>
                </a:ext>
              </a:extLst>
            </p:cNvPr>
            <p:cNvSpPr>
              <a:spLocks noChangeShapeType="1"/>
            </p:cNvSpPr>
            <p:nvPr/>
          </p:nvSpPr>
          <p:spPr bwMode="auto">
            <a:xfrm>
              <a:off x="1295400" y="3810000"/>
              <a:ext cx="3810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4" name="Rectangle 18">
              <a:extLst>
                <a:ext uri="{FF2B5EF4-FFF2-40B4-BE49-F238E27FC236}">
                  <a16:creationId xmlns:a16="http://schemas.microsoft.com/office/drawing/2014/main" id="{78B660D4-68F7-4C26-A7B2-957E4AC617A5}"/>
                </a:ext>
              </a:extLst>
            </p:cNvPr>
            <p:cNvSpPr>
              <a:spLocks noChangeArrowheads="1"/>
            </p:cNvSpPr>
            <p:nvPr/>
          </p:nvSpPr>
          <p:spPr bwMode="auto">
            <a:xfrm>
              <a:off x="914400" y="3505200"/>
              <a:ext cx="1219200" cy="685800"/>
            </a:xfrm>
            <a:prstGeom prst="rect">
              <a:avLst/>
            </a:prstGeom>
            <a:gradFill rotWithShape="1">
              <a:gsLst>
                <a:gs pos="0">
                  <a:srgbClr val="0066FF"/>
                </a:gs>
                <a:gs pos="50000">
                  <a:srgbClr val="0066FF">
                    <a:gamma/>
                    <a:tint val="0"/>
                    <a:invGamma/>
                  </a:srgbClr>
                </a:gs>
                <a:gs pos="100000">
                  <a:srgbClr val="0066FF"/>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FontTx/>
                <a:buNone/>
              </a:pPr>
              <a:r>
                <a:rPr lang="zh-CN" altLang="en-US" sz="1600" dirty="0">
                  <a:latin typeface="Arial" panose="020B0604020202020204" pitchFamily="34" charset="0"/>
                </a:rPr>
                <a:t>提交变更申请</a:t>
              </a:r>
            </a:p>
          </p:txBody>
        </p:sp>
        <p:sp>
          <p:nvSpPr>
            <p:cNvPr id="25" name="Line 19">
              <a:extLst>
                <a:ext uri="{FF2B5EF4-FFF2-40B4-BE49-F238E27FC236}">
                  <a16:creationId xmlns:a16="http://schemas.microsoft.com/office/drawing/2014/main" id="{7558E1BA-1084-4112-97BE-74B26CDA720A}"/>
                </a:ext>
              </a:extLst>
            </p:cNvPr>
            <p:cNvSpPr>
              <a:spLocks noChangeShapeType="1"/>
            </p:cNvSpPr>
            <p:nvPr/>
          </p:nvSpPr>
          <p:spPr bwMode="auto">
            <a:xfrm>
              <a:off x="2133600" y="2819400"/>
              <a:ext cx="0" cy="18288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6" name="Line 20">
              <a:extLst>
                <a:ext uri="{FF2B5EF4-FFF2-40B4-BE49-F238E27FC236}">
                  <a16:creationId xmlns:a16="http://schemas.microsoft.com/office/drawing/2014/main" id="{CD0A7B7F-D8B2-408A-B7B0-F564AC58D7AE}"/>
                </a:ext>
              </a:extLst>
            </p:cNvPr>
            <p:cNvSpPr>
              <a:spLocks noChangeShapeType="1"/>
            </p:cNvSpPr>
            <p:nvPr/>
          </p:nvSpPr>
          <p:spPr bwMode="auto">
            <a:xfrm>
              <a:off x="2133600" y="4648200"/>
              <a:ext cx="7620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7" name="Line 21">
              <a:extLst>
                <a:ext uri="{FF2B5EF4-FFF2-40B4-BE49-F238E27FC236}">
                  <a16:creationId xmlns:a16="http://schemas.microsoft.com/office/drawing/2014/main" id="{06E40E61-A763-457F-BB2E-54F402EEA015}"/>
                </a:ext>
              </a:extLst>
            </p:cNvPr>
            <p:cNvSpPr>
              <a:spLocks noChangeShapeType="1"/>
            </p:cNvSpPr>
            <p:nvPr/>
          </p:nvSpPr>
          <p:spPr bwMode="auto">
            <a:xfrm>
              <a:off x="2133600" y="2819400"/>
              <a:ext cx="7620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 name="Rectangle 22">
              <a:extLst>
                <a:ext uri="{FF2B5EF4-FFF2-40B4-BE49-F238E27FC236}">
                  <a16:creationId xmlns:a16="http://schemas.microsoft.com/office/drawing/2014/main" id="{48514C83-48FB-4EA9-80D9-8C4AC883588B}"/>
                </a:ext>
              </a:extLst>
            </p:cNvPr>
            <p:cNvSpPr>
              <a:spLocks noChangeArrowheads="1"/>
            </p:cNvSpPr>
            <p:nvPr/>
          </p:nvSpPr>
          <p:spPr bwMode="auto">
            <a:xfrm>
              <a:off x="2895600" y="2438400"/>
              <a:ext cx="1219200" cy="685800"/>
            </a:xfrm>
            <a:prstGeom prst="rect">
              <a:avLst/>
            </a:prstGeom>
            <a:gradFill rotWithShape="1">
              <a:gsLst>
                <a:gs pos="0">
                  <a:srgbClr val="0066FF"/>
                </a:gs>
                <a:gs pos="50000">
                  <a:srgbClr val="0066FF">
                    <a:gamma/>
                    <a:tint val="0"/>
                    <a:invGamma/>
                  </a:srgbClr>
                </a:gs>
                <a:gs pos="100000">
                  <a:srgbClr val="0066FF"/>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FontTx/>
                <a:buNone/>
              </a:pPr>
              <a:r>
                <a:rPr lang="zh-CN" altLang="en-US" sz="1600">
                  <a:latin typeface="Arial" panose="020B0604020202020204" pitchFamily="34" charset="0"/>
                </a:rPr>
                <a:t>计划、执行期</a:t>
              </a:r>
            </a:p>
          </p:txBody>
        </p:sp>
        <p:sp>
          <p:nvSpPr>
            <p:cNvPr id="29" name="Rectangle 23">
              <a:extLst>
                <a:ext uri="{FF2B5EF4-FFF2-40B4-BE49-F238E27FC236}">
                  <a16:creationId xmlns:a16="http://schemas.microsoft.com/office/drawing/2014/main" id="{2F5A9B39-7C55-4D8A-9E7F-4F46529E7890}"/>
                </a:ext>
              </a:extLst>
            </p:cNvPr>
            <p:cNvSpPr>
              <a:spLocks noChangeArrowheads="1"/>
            </p:cNvSpPr>
            <p:nvPr/>
          </p:nvSpPr>
          <p:spPr bwMode="auto">
            <a:xfrm>
              <a:off x="2895600" y="4343400"/>
              <a:ext cx="1219200" cy="685800"/>
            </a:xfrm>
            <a:prstGeom prst="rect">
              <a:avLst/>
            </a:prstGeom>
            <a:gradFill rotWithShape="1">
              <a:gsLst>
                <a:gs pos="0">
                  <a:srgbClr val="0066FF"/>
                </a:gs>
                <a:gs pos="50000">
                  <a:srgbClr val="0066FF">
                    <a:gamma/>
                    <a:tint val="0"/>
                    <a:invGamma/>
                  </a:srgbClr>
                </a:gs>
                <a:gs pos="100000">
                  <a:srgbClr val="0066FF"/>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FontTx/>
                <a:buNone/>
              </a:pPr>
              <a:r>
                <a:rPr lang="zh-CN" altLang="en-US" sz="1600">
                  <a:latin typeface="Arial" panose="020B0604020202020204" pitchFamily="34" charset="0"/>
                </a:rPr>
                <a:t>后期或收尾</a:t>
              </a:r>
            </a:p>
          </p:txBody>
        </p:sp>
        <p:sp>
          <p:nvSpPr>
            <p:cNvPr id="30" name="Line 24">
              <a:extLst>
                <a:ext uri="{FF2B5EF4-FFF2-40B4-BE49-F238E27FC236}">
                  <a16:creationId xmlns:a16="http://schemas.microsoft.com/office/drawing/2014/main" id="{50A27DA1-C4BD-47BD-8567-57126B5F94FA}"/>
                </a:ext>
              </a:extLst>
            </p:cNvPr>
            <p:cNvSpPr>
              <a:spLocks noChangeShapeType="1"/>
            </p:cNvSpPr>
            <p:nvPr/>
          </p:nvSpPr>
          <p:spPr bwMode="auto">
            <a:xfrm>
              <a:off x="4495800" y="2057400"/>
              <a:ext cx="0" cy="137160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1" name="Line 25">
              <a:extLst>
                <a:ext uri="{FF2B5EF4-FFF2-40B4-BE49-F238E27FC236}">
                  <a16:creationId xmlns:a16="http://schemas.microsoft.com/office/drawing/2014/main" id="{A3C89069-51E9-4AD4-9DDB-2F17DF0E6E08}"/>
                </a:ext>
              </a:extLst>
            </p:cNvPr>
            <p:cNvSpPr>
              <a:spLocks noChangeShapeType="1"/>
            </p:cNvSpPr>
            <p:nvPr/>
          </p:nvSpPr>
          <p:spPr bwMode="auto">
            <a:xfrm>
              <a:off x="4114800" y="2819400"/>
              <a:ext cx="381000"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2" name="Line 26">
              <a:extLst>
                <a:ext uri="{FF2B5EF4-FFF2-40B4-BE49-F238E27FC236}">
                  <a16:creationId xmlns:a16="http://schemas.microsoft.com/office/drawing/2014/main" id="{9175AC0B-D917-4C48-941A-D60C6163765F}"/>
                </a:ext>
              </a:extLst>
            </p:cNvPr>
            <p:cNvSpPr>
              <a:spLocks noChangeShapeType="1"/>
            </p:cNvSpPr>
            <p:nvPr/>
          </p:nvSpPr>
          <p:spPr bwMode="auto">
            <a:xfrm>
              <a:off x="4495800" y="2057400"/>
              <a:ext cx="2286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3" name="Line 27">
              <a:extLst>
                <a:ext uri="{FF2B5EF4-FFF2-40B4-BE49-F238E27FC236}">
                  <a16:creationId xmlns:a16="http://schemas.microsoft.com/office/drawing/2014/main" id="{D53C990A-921D-456F-82D3-DB53571B96E7}"/>
                </a:ext>
              </a:extLst>
            </p:cNvPr>
            <p:cNvSpPr>
              <a:spLocks noChangeShapeType="1"/>
            </p:cNvSpPr>
            <p:nvPr/>
          </p:nvSpPr>
          <p:spPr bwMode="auto">
            <a:xfrm>
              <a:off x="4495800" y="3429000"/>
              <a:ext cx="2286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4" name="Rectangle 28">
              <a:extLst>
                <a:ext uri="{FF2B5EF4-FFF2-40B4-BE49-F238E27FC236}">
                  <a16:creationId xmlns:a16="http://schemas.microsoft.com/office/drawing/2014/main" id="{AB31468A-822A-41E5-9FBF-8E4CD565CE39}"/>
                </a:ext>
              </a:extLst>
            </p:cNvPr>
            <p:cNvSpPr>
              <a:spLocks noChangeArrowheads="1"/>
            </p:cNvSpPr>
            <p:nvPr/>
          </p:nvSpPr>
          <p:spPr bwMode="auto">
            <a:xfrm>
              <a:off x="4724400" y="1828800"/>
              <a:ext cx="1219200" cy="457200"/>
            </a:xfrm>
            <a:prstGeom prst="rect">
              <a:avLst/>
            </a:prstGeom>
            <a:gradFill rotWithShape="1">
              <a:gsLst>
                <a:gs pos="0">
                  <a:srgbClr val="0066FF"/>
                </a:gs>
                <a:gs pos="50000">
                  <a:srgbClr val="0066FF">
                    <a:gamma/>
                    <a:tint val="0"/>
                    <a:invGamma/>
                  </a:srgbClr>
                </a:gs>
                <a:gs pos="100000">
                  <a:srgbClr val="0066FF"/>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FontTx/>
                <a:buNone/>
              </a:pPr>
              <a:r>
                <a:rPr lang="zh-CN" altLang="en-US" sz="1600" dirty="0">
                  <a:latin typeface="Arial" panose="020B0604020202020204" pitchFamily="34" charset="0"/>
                </a:rPr>
                <a:t>大</a:t>
              </a:r>
            </a:p>
          </p:txBody>
        </p:sp>
        <p:sp>
          <p:nvSpPr>
            <p:cNvPr id="35" name="Rectangle 29">
              <a:extLst>
                <a:ext uri="{FF2B5EF4-FFF2-40B4-BE49-F238E27FC236}">
                  <a16:creationId xmlns:a16="http://schemas.microsoft.com/office/drawing/2014/main" id="{2969997D-1A2F-4A2B-981A-5AFF4C798813}"/>
                </a:ext>
              </a:extLst>
            </p:cNvPr>
            <p:cNvSpPr>
              <a:spLocks noChangeArrowheads="1"/>
            </p:cNvSpPr>
            <p:nvPr/>
          </p:nvSpPr>
          <p:spPr bwMode="auto">
            <a:xfrm>
              <a:off x="4724400" y="3048000"/>
              <a:ext cx="1219200" cy="457200"/>
            </a:xfrm>
            <a:prstGeom prst="rect">
              <a:avLst/>
            </a:prstGeom>
            <a:gradFill rotWithShape="1">
              <a:gsLst>
                <a:gs pos="0">
                  <a:srgbClr val="0066FF"/>
                </a:gs>
                <a:gs pos="50000">
                  <a:srgbClr val="0066FF">
                    <a:gamma/>
                    <a:tint val="0"/>
                    <a:invGamma/>
                  </a:srgbClr>
                </a:gs>
                <a:gs pos="100000">
                  <a:srgbClr val="0066FF"/>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FontTx/>
                <a:buNone/>
              </a:pPr>
              <a:r>
                <a:rPr lang="zh-CN" altLang="en-US" sz="1600">
                  <a:latin typeface="Arial" panose="020B0604020202020204" pitchFamily="34" charset="0"/>
                </a:rPr>
                <a:t>小</a:t>
              </a:r>
            </a:p>
          </p:txBody>
        </p:sp>
        <p:sp>
          <p:nvSpPr>
            <p:cNvPr id="42" name="Line 30">
              <a:extLst>
                <a:ext uri="{FF2B5EF4-FFF2-40B4-BE49-F238E27FC236}">
                  <a16:creationId xmlns:a16="http://schemas.microsoft.com/office/drawing/2014/main" id="{FBBE1381-6F15-4176-9183-EB677FA99A8A}"/>
                </a:ext>
              </a:extLst>
            </p:cNvPr>
            <p:cNvSpPr>
              <a:spLocks noChangeShapeType="1"/>
            </p:cNvSpPr>
            <p:nvPr/>
          </p:nvSpPr>
          <p:spPr bwMode="auto">
            <a:xfrm>
              <a:off x="5943600" y="2057400"/>
              <a:ext cx="9144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3" name="Line 31">
              <a:extLst>
                <a:ext uri="{FF2B5EF4-FFF2-40B4-BE49-F238E27FC236}">
                  <a16:creationId xmlns:a16="http://schemas.microsoft.com/office/drawing/2014/main" id="{1D81E796-BDEC-4652-AA8C-76FD41E3D5FE}"/>
                </a:ext>
              </a:extLst>
            </p:cNvPr>
            <p:cNvSpPr>
              <a:spLocks noChangeShapeType="1"/>
            </p:cNvSpPr>
            <p:nvPr/>
          </p:nvSpPr>
          <p:spPr bwMode="auto">
            <a:xfrm>
              <a:off x="5943600" y="3352800"/>
              <a:ext cx="9144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4" name="Line 32">
              <a:extLst>
                <a:ext uri="{FF2B5EF4-FFF2-40B4-BE49-F238E27FC236}">
                  <a16:creationId xmlns:a16="http://schemas.microsoft.com/office/drawing/2014/main" id="{BA26B155-93FB-405C-93E7-CD59209639CD}"/>
                </a:ext>
              </a:extLst>
            </p:cNvPr>
            <p:cNvSpPr>
              <a:spLocks noChangeShapeType="1"/>
            </p:cNvSpPr>
            <p:nvPr/>
          </p:nvSpPr>
          <p:spPr bwMode="auto">
            <a:xfrm>
              <a:off x="4495800" y="4038600"/>
              <a:ext cx="0" cy="137160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5" name="Line 33">
              <a:extLst>
                <a:ext uri="{FF2B5EF4-FFF2-40B4-BE49-F238E27FC236}">
                  <a16:creationId xmlns:a16="http://schemas.microsoft.com/office/drawing/2014/main" id="{E724498D-8E22-4561-8680-5990B133665F}"/>
                </a:ext>
              </a:extLst>
            </p:cNvPr>
            <p:cNvSpPr>
              <a:spLocks noChangeShapeType="1"/>
            </p:cNvSpPr>
            <p:nvPr/>
          </p:nvSpPr>
          <p:spPr bwMode="auto">
            <a:xfrm>
              <a:off x="4114800" y="4800600"/>
              <a:ext cx="381000"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6" name="Line 34">
              <a:extLst>
                <a:ext uri="{FF2B5EF4-FFF2-40B4-BE49-F238E27FC236}">
                  <a16:creationId xmlns:a16="http://schemas.microsoft.com/office/drawing/2014/main" id="{EBC89BA4-80F1-4678-A488-FD2FFAAA1DD4}"/>
                </a:ext>
              </a:extLst>
            </p:cNvPr>
            <p:cNvSpPr>
              <a:spLocks noChangeShapeType="1"/>
            </p:cNvSpPr>
            <p:nvPr/>
          </p:nvSpPr>
          <p:spPr bwMode="auto">
            <a:xfrm>
              <a:off x="4495800" y="4038600"/>
              <a:ext cx="2286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7" name="Line 35">
              <a:extLst>
                <a:ext uri="{FF2B5EF4-FFF2-40B4-BE49-F238E27FC236}">
                  <a16:creationId xmlns:a16="http://schemas.microsoft.com/office/drawing/2014/main" id="{E4EC3E9C-BC73-4131-8AFD-4E14F82B81E7}"/>
                </a:ext>
              </a:extLst>
            </p:cNvPr>
            <p:cNvSpPr>
              <a:spLocks noChangeShapeType="1"/>
            </p:cNvSpPr>
            <p:nvPr/>
          </p:nvSpPr>
          <p:spPr bwMode="auto">
            <a:xfrm>
              <a:off x="4495800" y="5410200"/>
              <a:ext cx="2286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8" name="Rectangle 36">
              <a:extLst>
                <a:ext uri="{FF2B5EF4-FFF2-40B4-BE49-F238E27FC236}">
                  <a16:creationId xmlns:a16="http://schemas.microsoft.com/office/drawing/2014/main" id="{ECA3D022-AEC0-4C67-B5FD-9505F9D0E29C}"/>
                </a:ext>
              </a:extLst>
            </p:cNvPr>
            <p:cNvSpPr>
              <a:spLocks noChangeArrowheads="1"/>
            </p:cNvSpPr>
            <p:nvPr/>
          </p:nvSpPr>
          <p:spPr bwMode="auto">
            <a:xfrm>
              <a:off x="4724400" y="3810000"/>
              <a:ext cx="1219200" cy="457200"/>
            </a:xfrm>
            <a:prstGeom prst="rect">
              <a:avLst/>
            </a:prstGeom>
            <a:gradFill rotWithShape="1">
              <a:gsLst>
                <a:gs pos="0">
                  <a:srgbClr val="0066FF"/>
                </a:gs>
                <a:gs pos="50000">
                  <a:srgbClr val="0066FF">
                    <a:gamma/>
                    <a:tint val="0"/>
                    <a:invGamma/>
                  </a:srgbClr>
                </a:gs>
                <a:gs pos="100000">
                  <a:srgbClr val="0066FF"/>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FontTx/>
                <a:buNone/>
              </a:pPr>
              <a:r>
                <a:rPr lang="zh-CN" altLang="en-US" sz="1600">
                  <a:latin typeface="Arial" panose="020B0604020202020204" pitchFamily="34" charset="0"/>
                </a:rPr>
                <a:t>大</a:t>
              </a:r>
            </a:p>
          </p:txBody>
        </p:sp>
        <p:sp>
          <p:nvSpPr>
            <p:cNvPr id="49" name="Rectangle 37">
              <a:extLst>
                <a:ext uri="{FF2B5EF4-FFF2-40B4-BE49-F238E27FC236}">
                  <a16:creationId xmlns:a16="http://schemas.microsoft.com/office/drawing/2014/main" id="{E985F664-0CAF-4A4C-9CF6-256FB1E26668}"/>
                </a:ext>
              </a:extLst>
            </p:cNvPr>
            <p:cNvSpPr>
              <a:spLocks noChangeArrowheads="1"/>
            </p:cNvSpPr>
            <p:nvPr/>
          </p:nvSpPr>
          <p:spPr bwMode="auto">
            <a:xfrm>
              <a:off x="4724400" y="5029200"/>
              <a:ext cx="1219200" cy="457200"/>
            </a:xfrm>
            <a:prstGeom prst="rect">
              <a:avLst/>
            </a:prstGeom>
            <a:gradFill rotWithShape="1">
              <a:gsLst>
                <a:gs pos="0">
                  <a:srgbClr val="0066FF"/>
                </a:gs>
                <a:gs pos="50000">
                  <a:srgbClr val="0066FF">
                    <a:gamma/>
                    <a:tint val="0"/>
                    <a:invGamma/>
                  </a:srgbClr>
                </a:gs>
                <a:gs pos="100000">
                  <a:srgbClr val="0066FF"/>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FontTx/>
                <a:buNone/>
              </a:pPr>
              <a:r>
                <a:rPr lang="zh-CN" altLang="en-US" sz="1600">
                  <a:latin typeface="Arial" panose="020B0604020202020204" pitchFamily="34" charset="0"/>
                </a:rPr>
                <a:t>小</a:t>
              </a:r>
            </a:p>
          </p:txBody>
        </p:sp>
        <p:sp>
          <p:nvSpPr>
            <p:cNvPr id="50" name="Line 38">
              <a:extLst>
                <a:ext uri="{FF2B5EF4-FFF2-40B4-BE49-F238E27FC236}">
                  <a16:creationId xmlns:a16="http://schemas.microsoft.com/office/drawing/2014/main" id="{E231AD2B-75CD-4AD4-8800-0A5BB32D1E81}"/>
                </a:ext>
              </a:extLst>
            </p:cNvPr>
            <p:cNvSpPr>
              <a:spLocks noChangeShapeType="1"/>
            </p:cNvSpPr>
            <p:nvPr/>
          </p:nvSpPr>
          <p:spPr bwMode="auto">
            <a:xfrm>
              <a:off x="5943600" y="4038600"/>
              <a:ext cx="9144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1" name="Line 39">
              <a:extLst>
                <a:ext uri="{FF2B5EF4-FFF2-40B4-BE49-F238E27FC236}">
                  <a16:creationId xmlns:a16="http://schemas.microsoft.com/office/drawing/2014/main" id="{F33EB5F2-8199-4E69-9125-E212FCABB67D}"/>
                </a:ext>
              </a:extLst>
            </p:cNvPr>
            <p:cNvSpPr>
              <a:spLocks noChangeShapeType="1"/>
            </p:cNvSpPr>
            <p:nvPr/>
          </p:nvSpPr>
          <p:spPr bwMode="auto">
            <a:xfrm>
              <a:off x="5943600" y="5334000"/>
              <a:ext cx="9144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2" name="Text Box 40">
              <a:extLst>
                <a:ext uri="{FF2B5EF4-FFF2-40B4-BE49-F238E27FC236}">
                  <a16:creationId xmlns:a16="http://schemas.microsoft.com/office/drawing/2014/main" id="{EDA5B712-A7A9-454C-8EE6-560DE440D837}"/>
                </a:ext>
              </a:extLst>
            </p:cNvPr>
            <p:cNvSpPr txBox="1">
              <a:spLocks noChangeArrowheads="1"/>
            </p:cNvSpPr>
            <p:nvPr/>
          </p:nvSpPr>
          <p:spPr bwMode="auto">
            <a:xfrm>
              <a:off x="7086600" y="1873250"/>
              <a:ext cx="1295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50000"/>
                </a:spcBef>
                <a:buFontTx/>
                <a:buNone/>
              </a:pPr>
              <a:r>
                <a:rPr lang="zh-CN" altLang="en-US" sz="1600" dirty="0">
                  <a:latin typeface="Arial" panose="020B0604020202020204" pitchFamily="34" charset="0"/>
                </a:rPr>
                <a:t>遵循变更控制程序</a:t>
              </a:r>
              <a:r>
                <a:rPr lang="zh-CN" altLang="en-US" sz="1600" dirty="0">
                  <a:solidFill>
                    <a:srgbClr val="FF6600"/>
                  </a:solidFill>
                  <a:latin typeface="Arial" panose="020B0604020202020204" pitchFamily="34" charset="0"/>
                </a:rPr>
                <a:t> </a:t>
              </a:r>
            </a:p>
          </p:txBody>
        </p:sp>
        <p:sp>
          <p:nvSpPr>
            <p:cNvPr id="53" name="Text Box 41">
              <a:extLst>
                <a:ext uri="{FF2B5EF4-FFF2-40B4-BE49-F238E27FC236}">
                  <a16:creationId xmlns:a16="http://schemas.microsoft.com/office/drawing/2014/main" id="{E5FD61AF-874F-4F4D-9248-E1000E98B2B2}"/>
                </a:ext>
              </a:extLst>
            </p:cNvPr>
            <p:cNvSpPr txBox="1">
              <a:spLocks noChangeArrowheads="1"/>
            </p:cNvSpPr>
            <p:nvPr/>
          </p:nvSpPr>
          <p:spPr bwMode="auto">
            <a:xfrm>
              <a:off x="7162800" y="3168650"/>
              <a:ext cx="1295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50000"/>
                </a:spcBef>
                <a:buFontTx/>
                <a:buNone/>
              </a:pPr>
              <a:r>
                <a:rPr lang="zh-CN" altLang="en-US" sz="1600" dirty="0">
                  <a:latin typeface="Arial" panose="020B0604020202020204" pitchFamily="34" charset="0"/>
                </a:rPr>
                <a:t>遵循变更控制程序</a:t>
              </a:r>
              <a:r>
                <a:rPr lang="zh-CN" altLang="en-US" sz="1600" dirty="0">
                  <a:solidFill>
                    <a:srgbClr val="FF6600"/>
                  </a:solidFill>
                  <a:latin typeface="Arial" panose="020B0604020202020204" pitchFamily="34" charset="0"/>
                </a:rPr>
                <a:t> </a:t>
              </a:r>
            </a:p>
          </p:txBody>
        </p:sp>
        <p:sp>
          <p:nvSpPr>
            <p:cNvPr id="54" name="Text Box 42">
              <a:extLst>
                <a:ext uri="{FF2B5EF4-FFF2-40B4-BE49-F238E27FC236}">
                  <a16:creationId xmlns:a16="http://schemas.microsoft.com/office/drawing/2014/main" id="{581B911A-37DD-498F-BC52-5E225515A699}"/>
                </a:ext>
              </a:extLst>
            </p:cNvPr>
            <p:cNvSpPr txBox="1">
              <a:spLocks noChangeArrowheads="1"/>
            </p:cNvSpPr>
            <p:nvPr/>
          </p:nvSpPr>
          <p:spPr bwMode="auto">
            <a:xfrm>
              <a:off x="7162800" y="3854450"/>
              <a:ext cx="1219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50000"/>
                </a:spcBef>
                <a:buFontTx/>
                <a:buNone/>
              </a:pPr>
              <a:r>
                <a:rPr lang="zh-CN" altLang="en-US" sz="1600">
                  <a:latin typeface="Arial" panose="020B0604020202020204" pitchFamily="34" charset="0"/>
                </a:rPr>
                <a:t>签订新合同</a:t>
              </a:r>
              <a:r>
                <a:rPr lang="zh-CN" altLang="en-US" sz="1600">
                  <a:solidFill>
                    <a:srgbClr val="FF6600"/>
                  </a:solidFill>
                  <a:latin typeface="Arial" panose="020B0604020202020204" pitchFamily="34" charset="0"/>
                </a:rPr>
                <a:t> </a:t>
              </a:r>
            </a:p>
          </p:txBody>
        </p:sp>
        <p:sp>
          <p:nvSpPr>
            <p:cNvPr id="55" name="Text Box 43">
              <a:extLst>
                <a:ext uri="{FF2B5EF4-FFF2-40B4-BE49-F238E27FC236}">
                  <a16:creationId xmlns:a16="http://schemas.microsoft.com/office/drawing/2014/main" id="{0737EAF1-9FFB-4A87-A88C-AC99AAB97879}"/>
                </a:ext>
              </a:extLst>
            </p:cNvPr>
            <p:cNvSpPr txBox="1">
              <a:spLocks noChangeArrowheads="1"/>
            </p:cNvSpPr>
            <p:nvPr/>
          </p:nvSpPr>
          <p:spPr bwMode="auto">
            <a:xfrm>
              <a:off x="7162800" y="5149850"/>
              <a:ext cx="13716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50000"/>
                </a:spcBef>
                <a:buFontTx/>
                <a:buNone/>
              </a:pPr>
              <a:r>
                <a:rPr lang="zh-CN" altLang="en-US" sz="1600">
                  <a:solidFill>
                    <a:srgbClr val="FF6600"/>
                  </a:solidFill>
                  <a:latin typeface="Arial" panose="020B0604020202020204" pitchFamily="34" charset="0"/>
                </a:rPr>
                <a:t>说服客户取消</a:t>
              </a:r>
            </a:p>
          </p:txBody>
        </p:sp>
      </p:grpSp>
    </p:spTree>
    <p:extLst>
      <p:ext uri="{BB962C8B-B14F-4D97-AF65-F5344CB8AC3E}">
        <p14:creationId xmlns:p14="http://schemas.microsoft.com/office/powerpoint/2010/main" val="124354952"/>
      </p:ext>
    </p:extLst>
  </p:cSld>
  <p:clrMapOvr>
    <a:masterClrMapping/>
  </p:clrMapOvr>
  <p:transition>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33</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4.6.</a:t>
            </a:r>
            <a:r>
              <a:rPr lang="zh-CN" altLang="en-US" sz="2400" b="1" dirty="0">
                <a:solidFill>
                  <a:srgbClr val="C00000"/>
                </a:solidFill>
                <a:latin typeface="Verdana"/>
                <a:ea typeface="微软雅黑"/>
              </a:rPr>
              <a:t>结束项目或阶段</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7589">
            <a:extLst>
              <a:ext uri="{FF2B5EF4-FFF2-40B4-BE49-F238E27FC236}">
                <a16:creationId xmlns:a16="http://schemas.microsoft.com/office/drawing/2014/main" id="{E473E8B6-BF48-4EB8-BF38-E4A535F00B22}"/>
              </a:ext>
            </a:extLst>
          </p:cNvPr>
          <p:cNvPicPr>
            <a:picLocks noChangeAspect="1"/>
          </p:cNvPicPr>
          <p:nvPr/>
        </p:nvPicPr>
        <p:blipFill>
          <a:blip r:embed="rId2"/>
          <a:stretch>
            <a:fillRect/>
          </a:stretch>
        </p:blipFill>
        <p:spPr>
          <a:xfrm>
            <a:off x="268147" y="1461677"/>
            <a:ext cx="7307580" cy="1554480"/>
          </a:xfrm>
          <a:prstGeom prst="rect">
            <a:avLst/>
          </a:prstGeom>
        </p:spPr>
      </p:pic>
      <p:pic>
        <p:nvPicPr>
          <p:cNvPr id="14" name="Picture 7630">
            <a:extLst>
              <a:ext uri="{FF2B5EF4-FFF2-40B4-BE49-F238E27FC236}">
                <a16:creationId xmlns:a16="http://schemas.microsoft.com/office/drawing/2014/main" id="{0BDBF7FF-8D40-4E72-80DF-F804407EBD6A}"/>
              </a:ext>
            </a:extLst>
          </p:cNvPr>
          <p:cNvPicPr>
            <a:picLocks noChangeAspect="1"/>
          </p:cNvPicPr>
          <p:nvPr/>
        </p:nvPicPr>
        <p:blipFill>
          <a:blip r:embed="rId3"/>
          <a:stretch>
            <a:fillRect/>
          </a:stretch>
        </p:blipFill>
        <p:spPr>
          <a:xfrm>
            <a:off x="1724959" y="2021616"/>
            <a:ext cx="7150894" cy="3640455"/>
          </a:xfrm>
          <a:prstGeom prst="rect">
            <a:avLst/>
          </a:prstGeom>
        </p:spPr>
      </p:pic>
    </p:spTree>
    <p:extLst>
      <p:ext uri="{BB962C8B-B14F-4D97-AF65-F5344CB8AC3E}">
        <p14:creationId xmlns:p14="http://schemas.microsoft.com/office/powerpoint/2010/main" val="224798885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34</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4.6.</a:t>
            </a:r>
            <a:r>
              <a:rPr lang="zh-CN" altLang="en-US" sz="2400" b="1" dirty="0">
                <a:solidFill>
                  <a:srgbClr val="C00000"/>
                </a:solidFill>
                <a:latin typeface="Verdana"/>
                <a:ea typeface="微软雅黑"/>
              </a:rPr>
              <a:t>收尾流程</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87C6A79B-14F2-4B84-8378-FAD7588651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895" y="1266825"/>
            <a:ext cx="6248400" cy="4324350"/>
          </a:xfrm>
          <a:prstGeom prst="rect">
            <a:avLst/>
          </a:prstGeom>
        </p:spPr>
      </p:pic>
    </p:spTree>
    <p:extLst>
      <p:ext uri="{BB962C8B-B14F-4D97-AF65-F5344CB8AC3E}">
        <p14:creationId xmlns:p14="http://schemas.microsoft.com/office/powerpoint/2010/main" val="3650493292"/>
      </p:ext>
    </p:extLst>
  </p:cSld>
  <p:clrMapOvr>
    <a:masterClrMapping/>
  </p:clrMapOvr>
  <p:transition>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35</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4.6.</a:t>
            </a:r>
            <a:r>
              <a:rPr lang="zh-CN" altLang="en-US" sz="2400" b="1" dirty="0">
                <a:solidFill>
                  <a:srgbClr val="C00000"/>
                </a:solidFill>
                <a:latin typeface="Verdana"/>
                <a:ea typeface="微软雅黑"/>
              </a:rPr>
              <a:t>验收单</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3845FB99-3A5B-4660-B2F6-E89FC53EE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387" y="758825"/>
            <a:ext cx="5229225" cy="5962650"/>
          </a:xfrm>
          <a:prstGeom prst="rect">
            <a:avLst/>
          </a:prstGeom>
        </p:spPr>
      </p:pic>
    </p:spTree>
    <p:extLst>
      <p:ext uri="{BB962C8B-B14F-4D97-AF65-F5344CB8AC3E}">
        <p14:creationId xmlns:p14="http://schemas.microsoft.com/office/powerpoint/2010/main" val="1670202072"/>
      </p:ext>
    </p:extLst>
  </p:cSld>
  <p:clrMapOvr>
    <a:masterClrMapping/>
  </p:clrMapOvr>
  <p:transition>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36</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5.</a:t>
            </a:r>
            <a:r>
              <a:rPr lang="zh-CN" altLang="en-US" sz="2400" b="1" dirty="0">
                <a:solidFill>
                  <a:srgbClr val="C00000"/>
                </a:solidFill>
                <a:ea typeface="微软雅黑"/>
              </a:rPr>
              <a:t>项目范围管理</a:t>
            </a:r>
            <a:endParaRPr lang="zh-CN" altLang="en-US" sz="2400" b="1" dirty="0">
              <a:solidFill>
                <a:srgbClr val="C00000"/>
              </a:solidFill>
              <a:latin typeface="Verdana"/>
              <a:ea typeface="微软雅黑"/>
            </a:endParaRP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11600218-E3D3-479B-B84B-CA0A0E34F3E4}"/>
              </a:ext>
            </a:extLst>
          </p:cNvPr>
          <p:cNvSpPr txBox="1"/>
          <p:nvPr/>
        </p:nvSpPr>
        <p:spPr>
          <a:xfrm>
            <a:off x="2771800" y="1228397"/>
            <a:ext cx="3781400" cy="2677656"/>
          </a:xfrm>
          <a:prstGeom prst="rect">
            <a:avLst/>
          </a:prstGeom>
          <a:noFill/>
        </p:spPr>
        <p:txBody>
          <a:bodyPr wrap="square" rtlCol="0">
            <a:spAutoFit/>
          </a:bodyPr>
          <a:lstStyle/>
          <a:p>
            <a:r>
              <a:rPr lang="en-US" altLang="zh-CN" sz="2800" dirty="0">
                <a:latin typeface="黑体" pitchFamily="49" charset="-122"/>
                <a:ea typeface="黑体" pitchFamily="49" charset="-122"/>
              </a:rPr>
              <a:t>5.1.</a:t>
            </a:r>
            <a:r>
              <a:rPr lang="zh-CN" altLang="en-US" sz="2800" dirty="0">
                <a:latin typeface="黑体" pitchFamily="49" charset="-122"/>
                <a:ea typeface="黑体" pitchFamily="49" charset="-122"/>
              </a:rPr>
              <a:t>规划范围管理</a:t>
            </a:r>
          </a:p>
          <a:p>
            <a:r>
              <a:rPr lang="en-US" altLang="zh-CN" sz="2800" dirty="0">
                <a:latin typeface="黑体" pitchFamily="49" charset="-122"/>
                <a:ea typeface="黑体" pitchFamily="49" charset="-122"/>
              </a:rPr>
              <a:t>5.2.</a:t>
            </a:r>
            <a:r>
              <a:rPr lang="zh-CN" altLang="en-US" sz="2800" dirty="0">
                <a:latin typeface="黑体" pitchFamily="49" charset="-122"/>
                <a:ea typeface="黑体" pitchFamily="49" charset="-122"/>
              </a:rPr>
              <a:t>收集需求</a:t>
            </a:r>
          </a:p>
          <a:p>
            <a:r>
              <a:rPr lang="en-US" altLang="zh-CN" sz="2800" dirty="0">
                <a:latin typeface="黑体" pitchFamily="49" charset="-122"/>
                <a:ea typeface="黑体" pitchFamily="49" charset="-122"/>
              </a:rPr>
              <a:t>5.3.</a:t>
            </a:r>
            <a:r>
              <a:rPr lang="zh-CN" altLang="en-US" sz="2800" dirty="0">
                <a:latin typeface="黑体" pitchFamily="49" charset="-122"/>
                <a:ea typeface="黑体" pitchFamily="49" charset="-122"/>
              </a:rPr>
              <a:t>定义范围</a:t>
            </a:r>
            <a:endParaRPr lang="en-US" altLang="zh-CN" sz="2800" dirty="0">
              <a:latin typeface="黑体" pitchFamily="49" charset="-122"/>
              <a:ea typeface="黑体" pitchFamily="49" charset="-122"/>
            </a:endParaRPr>
          </a:p>
          <a:p>
            <a:r>
              <a:rPr lang="en-US" altLang="zh-CN" sz="2800" dirty="0">
                <a:latin typeface="黑体" pitchFamily="49" charset="-122"/>
                <a:ea typeface="黑体" pitchFamily="49" charset="-122"/>
              </a:rPr>
              <a:t>5.4.</a:t>
            </a:r>
            <a:r>
              <a:rPr lang="zh-CN" altLang="en-US" sz="2800" dirty="0">
                <a:latin typeface="黑体" pitchFamily="49" charset="-122"/>
                <a:ea typeface="黑体" pitchFamily="49" charset="-122"/>
              </a:rPr>
              <a:t>创建工作分解结构</a:t>
            </a:r>
          </a:p>
          <a:p>
            <a:r>
              <a:rPr lang="en-US" altLang="zh-CN" sz="2800" dirty="0">
                <a:latin typeface="黑体" pitchFamily="49" charset="-122"/>
                <a:ea typeface="黑体" pitchFamily="49" charset="-122"/>
              </a:rPr>
              <a:t>5.5.</a:t>
            </a:r>
            <a:r>
              <a:rPr lang="zh-CN" altLang="en-US" sz="2800" dirty="0">
                <a:latin typeface="黑体" pitchFamily="49" charset="-122"/>
                <a:ea typeface="黑体" pitchFamily="49" charset="-122"/>
              </a:rPr>
              <a:t>确认范围</a:t>
            </a:r>
          </a:p>
          <a:p>
            <a:r>
              <a:rPr lang="en-US" altLang="zh-CN" sz="2800" dirty="0">
                <a:latin typeface="黑体" pitchFamily="49" charset="-122"/>
                <a:ea typeface="黑体" pitchFamily="49" charset="-122"/>
              </a:rPr>
              <a:t>5.6.</a:t>
            </a:r>
            <a:r>
              <a:rPr lang="zh-CN" altLang="en-US" sz="2800" dirty="0">
                <a:latin typeface="黑体" pitchFamily="49" charset="-122"/>
                <a:ea typeface="黑体" pitchFamily="49" charset="-122"/>
              </a:rPr>
              <a:t>控制范围</a:t>
            </a:r>
          </a:p>
        </p:txBody>
      </p:sp>
    </p:spTree>
    <p:extLst>
      <p:ext uri="{BB962C8B-B14F-4D97-AF65-F5344CB8AC3E}">
        <p14:creationId xmlns:p14="http://schemas.microsoft.com/office/powerpoint/2010/main" val="1064316614"/>
      </p:ext>
    </p:extLst>
  </p:cSld>
  <p:clrMapOvr>
    <a:masterClrMapping/>
  </p:clrMapOvr>
  <p:transition>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37</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5.1.</a:t>
            </a:r>
            <a:r>
              <a:rPr lang="zh-CN" altLang="en-US" sz="2400" b="1" dirty="0">
                <a:solidFill>
                  <a:srgbClr val="C00000"/>
                </a:solidFill>
                <a:latin typeface="Verdana"/>
                <a:ea typeface="微软雅黑"/>
              </a:rPr>
              <a:t>规划范围管理</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8090">
            <a:extLst>
              <a:ext uri="{FF2B5EF4-FFF2-40B4-BE49-F238E27FC236}">
                <a16:creationId xmlns:a16="http://schemas.microsoft.com/office/drawing/2014/main" id="{5916CFF9-3219-4C9F-A228-D17786AAC622}"/>
              </a:ext>
            </a:extLst>
          </p:cNvPr>
          <p:cNvPicPr>
            <a:picLocks noChangeAspect="1"/>
          </p:cNvPicPr>
          <p:nvPr/>
        </p:nvPicPr>
        <p:blipFill>
          <a:blip r:embed="rId2"/>
          <a:stretch>
            <a:fillRect/>
          </a:stretch>
        </p:blipFill>
        <p:spPr>
          <a:xfrm>
            <a:off x="206892" y="1458776"/>
            <a:ext cx="5480685" cy="1228725"/>
          </a:xfrm>
          <a:prstGeom prst="rect">
            <a:avLst/>
          </a:prstGeom>
        </p:spPr>
      </p:pic>
      <p:pic>
        <p:nvPicPr>
          <p:cNvPr id="14" name="Picture 8097">
            <a:extLst>
              <a:ext uri="{FF2B5EF4-FFF2-40B4-BE49-F238E27FC236}">
                <a16:creationId xmlns:a16="http://schemas.microsoft.com/office/drawing/2014/main" id="{0EA962EE-776F-4596-A8FC-72F8C9307A85}"/>
              </a:ext>
            </a:extLst>
          </p:cNvPr>
          <p:cNvPicPr>
            <a:picLocks noChangeAspect="1"/>
          </p:cNvPicPr>
          <p:nvPr/>
        </p:nvPicPr>
        <p:blipFill>
          <a:blip r:embed="rId3"/>
          <a:stretch>
            <a:fillRect/>
          </a:stretch>
        </p:blipFill>
        <p:spPr>
          <a:xfrm>
            <a:off x="2891590" y="935429"/>
            <a:ext cx="6045518" cy="4741069"/>
          </a:xfrm>
          <a:prstGeom prst="rect">
            <a:avLst/>
          </a:prstGeom>
        </p:spPr>
      </p:pic>
    </p:spTree>
    <p:extLst>
      <p:ext uri="{BB962C8B-B14F-4D97-AF65-F5344CB8AC3E}">
        <p14:creationId xmlns:p14="http://schemas.microsoft.com/office/powerpoint/2010/main" val="364049199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38</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5.2.</a:t>
            </a:r>
            <a:r>
              <a:rPr lang="zh-CN" altLang="en-US" sz="2400" b="1" dirty="0">
                <a:solidFill>
                  <a:srgbClr val="C00000"/>
                </a:solidFill>
                <a:latin typeface="Verdana"/>
                <a:ea typeface="微软雅黑"/>
              </a:rPr>
              <a:t>收集需求</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8411">
            <a:extLst>
              <a:ext uri="{FF2B5EF4-FFF2-40B4-BE49-F238E27FC236}">
                <a16:creationId xmlns:a16="http://schemas.microsoft.com/office/drawing/2014/main" id="{2B761410-26D6-41AC-9EA8-AE7EC78402D5}"/>
              </a:ext>
            </a:extLst>
          </p:cNvPr>
          <p:cNvPicPr>
            <a:picLocks noChangeAspect="1"/>
          </p:cNvPicPr>
          <p:nvPr/>
        </p:nvPicPr>
        <p:blipFill>
          <a:blip r:embed="rId2"/>
          <a:stretch>
            <a:fillRect/>
          </a:stretch>
        </p:blipFill>
        <p:spPr>
          <a:xfrm>
            <a:off x="219392" y="1435289"/>
            <a:ext cx="7307580" cy="3124200"/>
          </a:xfrm>
          <a:prstGeom prst="rect">
            <a:avLst/>
          </a:prstGeom>
        </p:spPr>
      </p:pic>
      <p:pic>
        <p:nvPicPr>
          <p:cNvPr id="14" name="Picture 8419">
            <a:extLst>
              <a:ext uri="{FF2B5EF4-FFF2-40B4-BE49-F238E27FC236}">
                <a16:creationId xmlns:a16="http://schemas.microsoft.com/office/drawing/2014/main" id="{195CCE05-3AB4-44C1-8536-9C976D5C7E21}"/>
              </a:ext>
            </a:extLst>
          </p:cNvPr>
          <p:cNvPicPr>
            <a:picLocks noChangeAspect="1"/>
          </p:cNvPicPr>
          <p:nvPr/>
        </p:nvPicPr>
        <p:blipFill>
          <a:blip r:embed="rId3"/>
          <a:stretch>
            <a:fillRect/>
          </a:stretch>
        </p:blipFill>
        <p:spPr>
          <a:xfrm>
            <a:off x="2997041" y="823160"/>
            <a:ext cx="6045518" cy="5296376"/>
          </a:xfrm>
          <a:prstGeom prst="rect">
            <a:avLst/>
          </a:prstGeom>
        </p:spPr>
      </p:pic>
    </p:spTree>
    <p:extLst>
      <p:ext uri="{BB962C8B-B14F-4D97-AF65-F5344CB8AC3E}">
        <p14:creationId xmlns:p14="http://schemas.microsoft.com/office/powerpoint/2010/main" val="96262581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3</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PMBOK</a:t>
            </a:r>
            <a:r>
              <a:rPr lang="zh-CN" altLang="en-US" sz="2400" b="1" dirty="0">
                <a:solidFill>
                  <a:srgbClr val="C00000"/>
                </a:solidFill>
                <a:latin typeface="Verdana"/>
                <a:ea typeface="微软雅黑"/>
              </a:rPr>
              <a:t>指南的贡献</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60CAA26C-EB5E-4269-BFF7-29F274141D9C}"/>
              </a:ext>
            </a:extLst>
          </p:cNvPr>
          <p:cNvSpPr txBox="1"/>
          <p:nvPr/>
        </p:nvSpPr>
        <p:spPr>
          <a:xfrm>
            <a:off x="2339752" y="3105834"/>
            <a:ext cx="4464496" cy="646331"/>
          </a:xfrm>
          <a:prstGeom prst="rect">
            <a:avLst/>
          </a:prstGeom>
          <a:noFill/>
        </p:spPr>
        <p:txBody>
          <a:bodyPr wrap="square" rtlCol="0">
            <a:spAutoFit/>
          </a:bodyPr>
          <a:lstStyle/>
          <a:p>
            <a:r>
              <a:rPr lang="zh-CN" altLang="en-US" sz="3600" dirty="0"/>
              <a:t>把项目管理结构化了。</a:t>
            </a:r>
            <a:endParaRPr lang="en-US" altLang="zh-CN" sz="3600" dirty="0"/>
          </a:p>
        </p:txBody>
      </p:sp>
    </p:spTree>
    <p:extLst>
      <p:ext uri="{BB962C8B-B14F-4D97-AF65-F5344CB8AC3E}">
        <p14:creationId xmlns:p14="http://schemas.microsoft.com/office/powerpoint/2010/main" val="1673322904"/>
      </p:ext>
    </p:extLst>
  </p:cSld>
  <p:clrMapOvr>
    <a:masterClrMapping/>
  </p:clrMapOvr>
  <p:transition>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39</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5.2.</a:t>
            </a:r>
            <a:r>
              <a:rPr lang="zh-CN" altLang="en-US" sz="2400" b="1" dirty="0">
                <a:solidFill>
                  <a:srgbClr val="C00000"/>
                </a:solidFill>
                <a:latin typeface="Verdana"/>
                <a:ea typeface="微软雅黑"/>
              </a:rPr>
              <a:t>收集需求的工具与技术</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0E685455-48C5-48CD-99A6-0F3BA7A2BD94}"/>
              </a:ext>
            </a:extLst>
          </p:cNvPr>
          <p:cNvSpPr txBox="1"/>
          <p:nvPr/>
        </p:nvSpPr>
        <p:spPr>
          <a:xfrm>
            <a:off x="430282" y="1265694"/>
            <a:ext cx="3816424" cy="3693319"/>
          </a:xfrm>
          <a:prstGeom prst="rect">
            <a:avLst/>
          </a:prstGeom>
          <a:noFill/>
        </p:spPr>
        <p:txBody>
          <a:bodyPr wrap="square" rtlCol="0">
            <a:spAutoFit/>
          </a:bodyPr>
          <a:lstStyle/>
          <a:p>
            <a:pPr marL="457200" indent="-457200">
              <a:buFont typeface="Wingdings" panose="05000000000000000000" pitchFamily="2" charset="2"/>
              <a:buChar char="l"/>
            </a:pPr>
            <a:r>
              <a:rPr lang="zh-CN" altLang="en-US" sz="2600" dirty="0">
                <a:latin typeface="黑体" pitchFamily="49" charset="-122"/>
                <a:ea typeface="黑体" pitchFamily="49" charset="-122"/>
              </a:rPr>
              <a:t>访谈</a:t>
            </a:r>
          </a:p>
          <a:p>
            <a:pPr marL="457200" indent="-457200">
              <a:buFont typeface="Wingdings" panose="05000000000000000000" pitchFamily="2" charset="2"/>
              <a:buChar char="l"/>
            </a:pPr>
            <a:r>
              <a:rPr lang="zh-CN" altLang="en-US" sz="2600" dirty="0">
                <a:latin typeface="黑体" pitchFamily="49" charset="-122"/>
                <a:ea typeface="黑体" pitchFamily="49" charset="-122"/>
              </a:rPr>
              <a:t>焦点小组</a:t>
            </a:r>
          </a:p>
          <a:p>
            <a:pPr marL="457200" indent="-457200">
              <a:buFont typeface="Wingdings" panose="05000000000000000000" pitchFamily="2" charset="2"/>
              <a:buChar char="l"/>
            </a:pPr>
            <a:r>
              <a:rPr lang="zh-CN" altLang="en-US" sz="2600" dirty="0">
                <a:latin typeface="黑体" pitchFamily="49" charset="-122"/>
                <a:ea typeface="黑体" pitchFamily="49" charset="-122"/>
              </a:rPr>
              <a:t>引导式研讨会</a:t>
            </a:r>
          </a:p>
          <a:p>
            <a:pPr marL="457200" indent="-457200">
              <a:buFont typeface="Wingdings" panose="05000000000000000000" pitchFamily="2" charset="2"/>
              <a:buChar char="l"/>
            </a:pPr>
            <a:r>
              <a:rPr lang="zh-CN" altLang="en-US" sz="2600" dirty="0">
                <a:latin typeface="黑体" pitchFamily="49" charset="-122"/>
                <a:ea typeface="黑体" pitchFamily="49" charset="-122"/>
              </a:rPr>
              <a:t>问卷调查</a:t>
            </a:r>
          </a:p>
          <a:p>
            <a:pPr marL="457200" indent="-457200">
              <a:buFont typeface="Wingdings" panose="05000000000000000000" pitchFamily="2" charset="2"/>
              <a:buChar char="l"/>
            </a:pPr>
            <a:r>
              <a:rPr lang="zh-CN" altLang="en-US" sz="2600" dirty="0">
                <a:latin typeface="黑体" pitchFamily="49" charset="-122"/>
                <a:ea typeface="黑体" pitchFamily="49" charset="-122"/>
              </a:rPr>
              <a:t>观察</a:t>
            </a:r>
          </a:p>
          <a:p>
            <a:pPr marL="457200" indent="-457200">
              <a:buFont typeface="Wingdings" panose="05000000000000000000" pitchFamily="2" charset="2"/>
              <a:buChar char="l"/>
            </a:pPr>
            <a:r>
              <a:rPr lang="zh-CN" altLang="en-US" sz="2600" dirty="0">
                <a:latin typeface="黑体" pitchFamily="49" charset="-122"/>
                <a:ea typeface="黑体" pitchFamily="49" charset="-122"/>
              </a:rPr>
              <a:t>原型法</a:t>
            </a:r>
          </a:p>
          <a:p>
            <a:pPr marL="457200" indent="-457200">
              <a:buFont typeface="Wingdings" panose="05000000000000000000" pitchFamily="2" charset="2"/>
              <a:buChar char="l"/>
            </a:pPr>
            <a:r>
              <a:rPr lang="zh-CN" altLang="en-US" sz="2600" dirty="0">
                <a:latin typeface="黑体" pitchFamily="49" charset="-122"/>
                <a:ea typeface="黑体" pitchFamily="49" charset="-122"/>
              </a:rPr>
              <a:t>标杆对照</a:t>
            </a:r>
          </a:p>
          <a:p>
            <a:pPr marL="457200" indent="-457200">
              <a:buFont typeface="Wingdings" panose="05000000000000000000" pitchFamily="2" charset="2"/>
              <a:buChar char="l"/>
            </a:pPr>
            <a:r>
              <a:rPr lang="zh-CN" altLang="en-US" sz="2600" dirty="0">
                <a:latin typeface="黑体" pitchFamily="49" charset="-122"/>
                <a:ea typeface="黑体" pitchFamily="49" charset="-122"/>
              </a:rPr>
              <a:t>系统交互图</a:t>
            </a:r>
          </a:p>
          <a:p>
            <a:pPr marL="457200" indent="-457200">
              <a:buFont typeface="Wingdings" panose="05000000000000000000" pitchFamily="2" charset="2"/>
              <a:buChar char="l"/>
            </a:pPr>
            <a:r>
              <a:rPr lang="zh-CN" altLang="en-US" sz="2600" dirty="0">
                <a:latin typeface="黑体" pitchFamily="49" charset="-122"/>
                <a:ea typeface="黑体" pitchFamily="49" charset="-122"/>
              </a:rPr>
              <a:t>文件分析</a:t>
            </a:r>
          </a:p>
        </p:txBody>
      </p:sp>
      <p:sp>
        <p:nvSpPr>
          <p:cNvPr id="3" name="文本框 2">
            <a:extLst>
              <a:ext uri="{FF2B5EF4-FFF2-40B4-BE49-F238E27FC236}">
                <a16:creationId xmlns:a16="http://schemas.microsoft.com/office/drawing/2014/main" id="{E9B6FCEF-C6B5-465B-A14E-6594901ED964}"/>
              </a:ext>
            </a:extLst>
          </p:cNvPr>
          <p:cNvSpPr txBox="1"/>
          <p:nvPr/>
        </p:nvSpPr>
        <p:spPr>
          <a:xfrm>
            <a:off x="4499992" y="1316299"/>
            <a:ext cx="3528392" cy="4493538"/>
          </a:xfrm>
          <a:prstGeom prst="rect">
            <a:avLst/>
          </a:prstGeom>
          <a:noFill/>
        </p:spPr>
        <p:txBody>
          <a:bodyPr wrap="square" rtlCol="0">
            <a:spAutoFit/>
          </a:bodyPr>
          <a:lstStyle/>
          <a:p>
            <a:pPr marL="457200" indent="-457200">
              <a:buFont typeface="Wingdings" panose="05000000000000000000" pitchFamily="2" charset="2"/>
              <a:buChar char="l"/>
            </a:pPr>
            <a:r>
              <a:rPr lang="zh-CN" altLang="en-US" sz="2600" dirty="0">
                <a:latin typeface="黑体" pitchFamily="49" charset="-122"/>
                <a:ea typeface="黑体" pitchFamily="49" charset="-122"/>
              </a:rPr>
              <a:t>群体创新技术</a:t>
            </a:r>
          </a:p>
          <a:p>
            <a:pPr marL="914400" lvl="1" indent="-457200">
              <a:buFont typeface="Arial" panose="020B0604020202020204" pitchFamily="34" charset="0"/>
              <a:buChar char="•"/>
            </a:pPr>
            <a:r>
              <a:rPr lang="zh-CN" altLang="en-US" sz="2600" dirty="0">
                <a:latin typeface="黑体" pitchFamily="49" charset="-122"/>
                <a:ea typeface="黑体" pitchFamily="49" charset="-122"/>
              </a:rPr>
              <a:t>头脑风暴法</a:t>
            </a:r>
          </a:p>
          <a:p>
            <a:pPr marL="914400" lvl="1" indent="-457200">
              <a:buFont typeface="Arial" panose="020B0604020202020204" pitchFamily="34" charset="0"/>
              <a:buChar char="•"/>
            </a:pPr>
            <a:r>
              <a:rPr lang="zh-CN" altLang="en-US" sz="2600" dirty="0">
                <a:latin typeface="黑体" pitchFamily="49" charset="-122"/>
                <a:ea typeface="黑体" pitchFamily="49" charset="-122"/>
              </a:rPr>
              <a:t>名义小组技术</a:t>
            </a:r>
          </a:p>
          <a:p>
            <a:pPr marL="914400" lvl="1" indent="-457200">
              <a:buFont typeface="Arial" panose="020B0604020202020204" pitchFamily="34" charset="0"/>
              <a:buChar char="•"/>
            </a:pPr>
            <a:r>
              <a:rPr lang="zh-CN" altLang="en-US" sz="2600" dirty="0">
                <a:latin typeface="黑体" pitchFamily="49" charset="-122"/>
                <a:ea typeface="黑体" pitchFamily="49" charset="-122"/>
              </a:rPr>
              <a:t>概念</a:t>
            </a:r>
            <a:r>
              <a:rPr lang="en-US" altLang="zh-CN" sz="2600" dirty="0">
                <a:latin typeface="黑体" pitchFamily="49" charset="-122"/>
                <a:ea typeface="黑体" pitchFamily="49" charset="-122"/>
              </a:rPr>
              <a:t>/</a:t>
            </a:r>
            <a:r>
              <a:rPr lang="zh-CN" altLang="en-US" sz="2600" dirty="0">
                <a:latin typeface="黑体" pitchFamily="49" charset="-122"/>
                <a:ea typeface="黑体" pitchFamily="49" charset="-122"/>
              </a:rPr>
              <a:t>思维导图</a:t>
            </a:r>
          </a:p>
          <a:p>
            <a:pPr marL="914400" lvl="1" indent="-457200">
              <a:buFont typeface="Arial" panose="020B0604020202020204" pitchFamily="34" charset="0"/>
              <a:buChar char="•"/>
            </a:pPr>
            <a:r>
              <a:rPr lang="zh-CN" altLang="en-US" sz="2600" dirty="0">
                <a:latin typeface="黑体" pitchFamily="49" charset="-122"/>
                <a:ea typeface="黑体" pitchFamily="49" charset="-122"/>
              </a:rPr>
              <a:t>亲和图</a:t>
            </a:r>
          </a:p>
          <a:p>
            <a:pPr marL="914400" lvl="1" indent="-457200">
              <a:buFont typeface="Arial" panose="020B0604020202020204" pitchFamily="34" charset="0"/>
              <a:buChar char="•"/>
            </a:pPr>
            <a:r>
              <a:rPr lang="zh-CN" altLang="en-US" sz="2600" dirty="0">
                <a:latin typeface="黑体" pitchFamily="49" charset="-122"/>
                <a:ea typeface="黑体" pitchFamily="49" charset="-122"/>
              </a:rPr>
              <a:t>多标准决策分析</a:t>
            </a:r>
          </a:p>
          <a:p>
            <a:pPr marL="457200" indent="-457200">
              <a:buFont typeface="Wingdings" panose="05000000000000000000" pitchFamily="2" charset="2"/>
              <a:buChar char="l"/>
            </a:pPr>
            <a:r>
              <a:rPr lang="zh-CN" altLang="en-US" sz="2600" dirty="0">
                <a:latin typeface="黑体" pitchFamily="49" charset="-122"/>
                <a:ea typeface="黑体" pitchFamily="49" charset="-122"/>
              </a:rPr>
              <a:t>群体决策技术</a:t>
            </a:r>
          </a:p>
          <a:p>
            <a:pPr marL="914400" lvl="1" indent="-457200">
              <a:buFont typeface="Arial" panose="020B0604020202020204" pitchFamily="34" charset="0"/>
              <a:buChar char="•"/>
            </a:pPr>
            <a:r>
              <a:rPr lang="zh-CN" altLang="en-US" sz="2600" dirty="0">
                <a:latin typeface="黑体" pitchFamily="49" charset="-122"/>
                <a:ea typeface="黑体" pitchFamily="49" charset="-122"/>
              </a:rPr>
              <a:t>一致同意</a:t>
            </a:r>
          </a:p>
          <a:p>
            <a:pPr marL="914400" lvl="1" indent="-457200">
              <a:buFont typeface="Arial" panose="020B0604020202020204" pitchFamily="34" charset="0"/>
              <a:buChar char="•"/>
            </a:pPr>
            <a:r>
              <a:rPr lang="zh-CN" altLang="en-US" sz="2600" dirty="0">
                <a:latin typeface="黑体" pitchFamily="49" charset="-122"/>
                <a:ea typeface="黑体" pitchFamily="49" charset="-122"/>
              </a:rPr>
              <a:t>大多数原则</a:t>
            </a:r>
          </a:p>
          <a:p>
            <a:pPr marL="914400" lvl="1" indent="-457200">
              <a:buFont typeface="Arial" panose="020B0604020202020204" pitchFamily="34" charset="0"/>
              <a:buChar char="•"/>
            </a:pPr>
            <a:r>
              <a:rPr lang="zh-CN" altLang="en-US" sz="2600" dirty="0">
                <a:latin typeface="黑体" pitchFamily="49" charset="-122"/>
                <a:ea typeface="黑体" pitchFamily="49" charset="-122"/>
              </a:rPr>
              <a:t>相对多数原则</a:t>
            </a:r>
          </a:p>
          <a:p>
            <a:pPr marL="914400" lvl="1" indent="-457200">
              <a:buFont typeface="Arial" panose="020B0604020202020204" pitchFamily="34" charset="0"/>
              <a:buChar char="•"/>
            </a:pPr>
            <a:r>
              <a:rPr lang="zh-CN" altLang="en-US" sz="2600" dirty="0">
                <a:latin typeface="黑体" pitchFamily="49" charset="-122"/>
                <a:ea typeface="黑体" pitchFamily="49" charset="-122"/>
              </a:rPr>
              <a:t>独裁</a:t>
            </a:r>
          </a:p>
        </p:txBody>
      </p:sp>
    </p:spTree>
    <p:extLst>
      <p:ext uri="{BB962C8B-B14F-4D97-AF65-F5344CB8AC3E}">
        <p14:creationId xmlns:p14="http://schemas.microsoft.com/office/powerpoint/2010/main" val="3506351367"/>
      </p:ext>
    </p:extLst>
  </p:cSld>
  <p:clrMapOvr>
    <a:masterClrMapping/>
  </p:clrMapOvr>
  <p:transition>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40</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5.2.</a:t>
            </a:r>
            <a:r>
              <a:rPr lang="zh-CN" altLang="en-US" sz="2400" b="1" dirty="0">
                <a:solidFill>
                  <a:srgbClr val="C00000"/>
                </a:solidFill>
                <a:latin typeface="Verdana"/>
                <a:ea typeface="微软雅黑"/>
              </a:rPr>
              <a:t>需求跟踪矩阵</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9127">
            <a:extLst>
              <a:ext uri="{FF2B5EF4-FFF2-40B4-BE49-F238E27FC236}">
                <a16:creationId xmlns:a16="http://schemas.microsoft.com/office/drawing/2014/main" id="{FF643079-1DB1-4C1D-9974-FEEE7F489B98}"/>
              </a:ext>
            </a:extLst>
          </p:cNvPr>
          <p:cNvPicPr>
            <a:picLocks noChangeAspect="1"/>
          </p:cNvPicPr>
          <p:nvPr/>
        </p:nvPicPr>
        <p:blipFill>
          <a:blip r:embed="rId2"/>
          <a:stretch>
            <a:fillRect/>
          </a:stretch>
        </p:blipFill>
        <p:spPr>
          <a:xfrm>
            <a:off x="539750" y="1172556"/>
            <a:ext cx="8051423" cy="4632708"/>
          </a:xfrm>
          <a:prstGeom prst="rect">
            <a:avLst/>
          </a:prstGeom>
        </p:spPr>
      </p:pic>
    </p:spTree>
    <p:extLst>
      <p:ext uri="{BB962C8B-B14F-4D97-AF65-F5344CB8AC3E}">
        <p14:creationId xmlns:p14="http://schemas.microsoft.com/office/powerpoint/2010/main" val="157309013"/>
      </p:ext>
    </p:extLst>
  </p:cSld>
  <p:clrMapOvr>
    <a:masterClrMapping/>
  </p:clrMapOvr>
  <p:transition>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41</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5.3.</a:t>
            </a:r>
            <a:r>
              <a:rPr lang="zh-CN" altLang="en-US" sz="2400" b="1" dirty="0">
                <a:solidFill>
                  <a:srgbClr val="C00000"/>
                </a:solidFill>
                <a:latin typeface="Verdana"/>
                <a:ea typeface="微软雅黑"/>
              </a:rPr>
              <a:t>定义范围</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9172">
            <a:extLst>
              <a:ext uri="{FF2B5EF4-FFF2-40B4-BE49-F238E27FC236}">
                <a16:creationId xmlns:a16="http://schemas.microsoft.com/office/drawing/2014/main" id="{F89DF4E6-6843-439F-80FA-5B401CE217EE}"/>
              </a:ext>
            </a:extLst>
          </p:cNvPr>
          <p:cNvPicPr>
            <a:picLocks noChangeAspect="1"/>
          </p:cNvPicPr>
          <p:nvPr/>
        </p:nvPicPr>
        <p:blipFill>
          <a:blip r:embed="rId2"/>
          <a:stretch>
            <a:fillRect/>
          </a:stretch>
        </p:blipFill>
        <p:spPr>
          <a:xfrm>
            <a:off x="312838" y="1473771"/>
            <a:ext cx="7307580" cy="1676400"/>
          </a:xfrm>
          <a:prstGeom prst="rect">
            <a:avLst/>
          </a:prstGeom>
        </p:spPr>
      </p:pic>
      <p:pic>
        <p:nvPicPr>
          <p:cNvPr id="14" name="Picture 9179">
            <a:extLst>
              <a:ext uri="{FF2B5EF4-FFF2-40B4-BE49-F238E27FC236}">
                <a16:creationId xmlns:a16="http://schemas.microsoft.com/office/drawing/2014/main" id="{23AC024F-4917-45F0-B71A-C3473E9F9B55}"/>
              </a:ext>
            </a:extLst>
          </p:cNvPr>
          <p:cNvPicPr>
            <a:picLocks noChangeAspect="1"/>
          </p:cNvPicPr>
          <p:nvPr/>
        </p:nvPicPr>
        <p:blipFill>
          <a:blip r:embed="rId3"/>
          <a:stretch>
            <a:fillRect/>
          </a:stretch>
        </p:blipFill>
        <p:spPr>
          <a:xfrm>
            <a:off x="2339752" y="921568"/>
            <a:ext cx="6595110" cy="4880610"/>
          </a:xfrm>
          <a:prstGeom prst="rect">
            <a:avLst/>
          </a:prstGeom>
        </p:spPr>
      </p:pic>
    </p:spTree>
    <p:extLst>
      <p:ext uri="{BB962C8B-B14F-4D97-AF65-F5344CB8AC3E}">
        <p14:creationId xmlns:p14="http://schemas.microsoft.com/office/powerpoint/2010/main" val="276872613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42</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5.4.</a:t>
            </a:r>
            <a:r>
              <a:rPr lang="zh-CN" altLang="en-US" sz="2400" b="1" dirty="0">
                <a:solidFill>
                  <a:srgbClr val="C00000"/>
                </a:solidFill>
                <a:latin typeface="Verdana"/>
                <a:ea typeface="微软雅黑"/>
              </a:rPr>
              <a:t>创建工作分解结构（</a:t>
            </a:r>
            <a:r>
              <a:rPr lang="en-US" altLang="zh-CN" sz="2400" b="1" dirty="0">
                <a:solidFill>
                  <a:srgbClr val="C00000"/>
                </a:solidFill>
                <a:latin typeface="Verdana"/>
                <a:ea typeface="微软雅黑"/>
              </a:rPr>
              <a:t>WBS</a:t>
            </a:r>
            <a:r>
              <a:rPr lang="zh-CN" altLang="en-US" sz="2400" b="1" dirty="0">
                <a:solidFill>
                  <a:srgbClr val="C00000"/>
                </a:solidFill>
                <a:latin typeface="Verdana"/>
                <a:ea typeface="微软雅黑"/>
              </a:rPr>
              <a:t>）</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9579">
            <a:extLst>
              <a:ext uri="{FF2B5EF4-FFF2-40B4-BE49-F238E27FC236}">
                <a16:creationId xmlns:a16="http://schemas.microsoft.com/office/drawing/2014/main" id="{A21DB715-79EA-40BD-9CF9-8DAB47219AB2}"/>
              </a:ext>
            </a:extLst>
          </p:cNvPr>
          <p:cNvPicPr>
            <a:picLocks noChangeAspect="1"/>
          </p:cNvPicPr>
          <p:nvPr/>
        </p:nvPicPr>
        <p:blipFill>
          <a:blip r:embed="rId2"/>
          <a:stretch>
            <a:fillRect/>
          </a:stretch>
        </p:blipFill>
        <p:spPr>
          <a:xfrm>
            <a:off x="200352" y="1427140"/>
            <a:ext cx="7307580" cy="2034540"/>
          </a:xfrm>
          <a:prstGeom prst="rect">
            <a:avLst/>
          </a:prstGeom>
        </p:spPr>
      </p:pic>
      <p:pic>
        <p:nvPicPr>
          <p:cNvPr id="14" name="Picture 9621">
            <a:extLst>
              <a:ext uri="{FF2B5EF4-FFF2-40B4-BE49-F238E27FC236}">
                <a16:creationId xmlns:a16="http://schemas.microsoft.com/office/drawing/2014/main" id="{1902FD58-D03B-4ED4-AC95-7F2FB1718998}"/>
              </a:ext>
            </a:extLst>
          </p:cNvPr>
          <p:cNvPicPr/>
          <p:nvPr/>
        </p:nvPicPr>
        <p:blipFill>
          <a:blip r:embed="rId3"/>
          <a:stretch>
            <a:fillRect/>
          </a:stretch>
        </p:blipFill>
        <p:spPr>
          <a:xfrm>
            <a:off x="3544257" y="935429"/>
            <a:ext cx="5276215" cy="5262563"/>
          </a:xfrm>
          <a:prstGeom prst="rect">
            <a:avLst/>
          </a:prstGeom>
        </p:spPr>
      </p:pic>
    </p:spTree>
    <p:extLst>
      <p:ext uri="{BB962C8B-B14F-4D97-AF65-F5344CB8AC3E}">
        <p14:creationId xmlns:p14="http://schemas.microsoft.com/office/powerpoint/2010/main" val="319777952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43</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5.4.</a:t>
            </a:r>
            <a:r>
              <a:rPr lang="zh-CN" altLang="en-US" sz="2400" b="1" dirty="0">
                <a:solidFill>
                  <a:srgbClr val="C00000"/>
                </a:solidFill>
                <a:latin typeface="Verdana"/>
                <a:ea typeface="微软雅黑"/>
              </a:rPr>
              <a:t>范围基准</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D59B1CAC-4495-47E8-8446-8A859CB710E6}"/>
              </a:ext>
            </a:extLst>
          </p:cNvPr>
          <p:cNvSpPr txBox="1"/>
          <p:nvPr/>
        </p:nvSpPr>
        <p:spPr>
          <a:xfrm>
            <a:off x="412510" y="1011502"/>
            <a:ext cx="8263178" cy="4832092"/>
          </a:xfrm>
          <a:prstGeom prst="rect">
            <a:avLst/>
          </a:prstGeom>
          <a:noFill/>
        </p:spPr>
        <p:txBody>
          <a:bodyPr wrap="square" rtlCol="0">
            <a:spAutoFit/>
          </a:bodyPr>
          <a:lstStyle/>
          <a:p>
            <a:pPr marL="171450" indent="-171450">
              <a:buFont typeface="Wingdings" panose="05000000000000000000" pitchFamily="2" charset="2"/>
              <a:buChar char="l"/>
            </a:pPr>
            <a:r>
              <a:rPr lang="zh-CN" altLang="en-US" sz="2200" b="1" dirty="0">
                <a:latin typeface="黑体" pitchFamily="49" charset="-122"/>
                <a:ea typeface="黑体" pitchFamily="49" charset="-122"/>
              </a:rPr>
              <a:t>项目范围说明书</a:t>
            </a:r>
            <a:r>
              <a:rPr lang="zh-CN" altLang="en-US" sz="2200" dirty="0">
                <a:latin typeface="黑体" pitchFamily="49" charset="-122"/>
                <a:ea typeface="黑体" pitchFamily="49" charset="-122"/>
              </a:rPr>
              <a:t>。项目范围说明书包括对项目范围、主要可交付成果、假设条件和制约因素的描述。 </a:t>
            </a:r>
          </a:p>
          <a:p>
            <a:pPr marL="171450" indent="-171450">
              <a:buFont typeface="Wingdings" panose="05000000000000000000" pitchFamily="2" charset="2"/>
              <a:buChar char="l"/>
            </a:pPr>
            <a:r>
              <a:rPr lang="en-US" altLang="zh-CN" sz="2200" b="1" dirty="0">
                <a:latin typeface="黑体" pitchFamily="49" charset="-122"/>
                <a:ea typeface="黑体" pitchFamily="49" charset="-122"/>
              </a:rPr>
              <a:t>WBS</a:t>
            </a:r>
            <a:r>
              <a:rPr lang="zh-CN" altLang="en-US" sz="2200" dirty="0">
                <a:latin typeface="黑体" pitchFamily="49" charset="-122"/>
                <a:ea typeface="黑体" pitchFamily="49" charset="-122"/>
              </a:rPr>
              <a:t>。</a:t>
            </a:r>
            <a:r>
              <a:rPr lang="en-US" altLang="zh-CN" sz="2200" dirty="0">
                <a:latin typeface="黑体" pitchFamily="49" charset="-122"/>
                <a:ea typeface="黑体" pitchFamily="49" charset="-122"/>
              </a:rPr>
              <a:t>WBS </a:t>
            </a:r>
            <a:r>
              <a:rPr lang="zh-CN" altLang="en-US" sz="2200" dirty="0">
                <a:latin typeface="黑体" pitchFamily="49" charset="-122"/>
                <a:ea typeface="黑体" pitchFamily="49" charset="-122"/>
              </a:rPr>
              <a:t>是对项目团队为实现项目目标、创建所需可交付成果而需要实施的全部</a:t>
            </a:r>
          </a:p>
          <a:p>
            <a:r>
              <a:rPr lang="zh-CN" altLang="en-US" sz="2200" dirty="0">
                <a:latin typeface="黑体" pitchFamily="49" charset="-122"/>
                <a:ea typeface="黑体" pitchFamily="49" charset="-122"/>
              </a:rPr>
              <a:t>工作范围的层级分解。</a:t>
            </a:r>
            <a:endParaRPr lang="en-US" altLang="zh-CN" sz="2200" dirty="0">
              <a:latin typeface="黑体" pitchFamily="49" charset="-122"/>
              <a:ea typeface="黑体" pitchFamily="49" charset="-122"/>
            </a:endParaRPr>
          </a:p>
          <a:p>
            <a:pPr marL="171450" indent="-171450">
              <a:buFont typeface="Wingdings" panose="05000000000000000000" pitchFamily="2" charset="2"/>
              <a:buChar char="l"/>
            </a:pPr>
            <a:r>
              <a:rPr lang="en-US" altLang="zh-CN" sz="2200" b="1" dirty="0">
                <a:latin typeface="黑体" pitchFamily="49" charset="-122"/>
                <a:ea typeface="黑体" pitchFamily="49" charset="-122"/>
              </a:rPr>
              <a:t>WBS </a:t>
            </a:r>
            <a:r>
              <a:rPr lang="zh-CN" altLang="en-US" sz="2200" b="1" dirty="0">
                <a:latin typeface="黑体" pitchFamily="49" charset="-122"/>
                <a:ea typeface="黑体" pitchFamily="49" charset="-122"/>
              </a:rPr>
              <a:t>词典</a:t>
            </a:r>
            <a:r>
              <a:rPr lang="zh-CN" altLang="en-US" sz="2200" dirty="0">
                <a:latin typeface="黑体" pitchFamily="49" charset="-122"/>
                <a:ea typeface="黑体" pitchFamily="49" charset="-122"/>
              </a:rPr>
              <a:t>。</a:t>
            </a:r>
            <a:r>
              <a:rPr lang="en-US" altLang="zh-CN" sz="2200" dirty="0">
                <a:latin typeface="黑体" pitchFamily="49" charset="-122"/>
                <a:ea typeface="黑体" pitchFamily="49" charset="-122"/>
              </a:rPr>
              <a:t>WBS </a:t>
            </a:r>
            <a:r>
              <a:rPr lang="zh-CN" altLang="en-US" sz="2200" dirty="0">
                <a:latin typeface="黑体" pitchFamily="49" charset="-122"/>
                <a:ea typeface="黑体" pitchFamily="49" charset="-122"/>
              </a:rPr>
              <a:t>词典是针对每个 </a:t>
            </a:r>
            <a:r>
              <a:rPr lang="en-US" altLang="zh-CN" sz="2200" dirty="0">
                <a:latin typeface="黑体" pitchFamily="49" charset="-122"/>
                <a:ea typeface="黑体" pitchFamily="49" charset="-122"/>
              </a:rPr>
              <a:t>WBS </a:t>
            </a:r>
            <a:r>
              <a:rPr lang="zh-CN" altLang="en-US" sz="2200" dirty="0">
                <a:latin typeface="黑体" pitchFamily="49" charset="-122"/>
                <a:ea typeface="黑体" pitchFamily="49" charset="-122"/>
              </a:rPr>
              <a:t>组件，详细描述可交付成果、活动和进度信息的文件。</a:t>
            </a:r>
            <a:r>
              <a:rPr lang="en-US" altLang="zh-CN" sz="2200" dirty="0">
                <a:latin typeface="黑体" pitchFamily="49" charset="-122"/>
                <a:ea typeface="黑体" pitchFamily="49" charset="-122"/>
              </a:rPr>
              <a:t>WBS </a:t>
            </a:r>
            <a:r>
              <a:rPr lang="zh-CN" altLang="en-US" sz="2200" dirty="0">
                <a:latin typeface="黑体" pitchFamily="49" charset="-122"/>
                <a:ea typeface="黑体" pitchFamily="49" charset="-122"/>
              </a:rPr>
              <a:t>词典对 </a:t>
            </a:r>
            <a:r>
              <a:rPr lang="en-US" altLang="zh-CN" sz="2200" dirty="0">
                <a:latin typeface="黑体" pitchFamily="49" charset="-122"/>
                <a:ea typeface="黑体" pitchFamily="49" charset="-122"/>
              </a:rPr>
              <a:t>WBS </a:t>
            </a:r>
            <a:r>
              <a:rPr lang="zh-CN" altLang="en-US" sz="2200" dirty="0">
                <a:latin typeface="黑体" pitchFamily="49" charset="-122"/>
                <a:ea typeface="黑体" pitchFamily="49" charset="-122"/>
              </a:rPr>
              <a:t>提供支持。</a:t>
            </a:r>
            <a:r>
              <a:rPr lang="en-US" altLang="zh-CN" sz="2200" dirty="0">
                <a:latin typeface="黑体" pitchFamily="49" charset="-122"/>
                <a:ea typeface="黑体" pitchFamily="49" charset="-122"/>
              </a:rPr>
              <a:t>WBS </a:t>
            </a:r>
            <a:r>
              <a:rPr lang="zh-CN" altLang="en-US" sz="2200" dirty="0">
                <a:latin typeface="黑体" pitchFamily="49" charset="-122"/>
                <a:ea typeface="黑体" pitchFamily="49" charset="-122"/>
              </a:rPr>
              <a:t>词典中的内容可能包括（但不限于）：  </a:t>
            </a:r>
          </a:p>
          <a:p>
            <a:pPr marL="171450" indent="-171450">
              <a:buFont typeface="Arial" panose="020B0604020202020204" pitchFamily="34" charset="0"/>
              <a:buChar char="•"/>
            </a:pPr>
            <a:r>
              <a:rPr lang="zh-CN" altLang="en-US" sz="2200" dirty="0">
                <a:latin typeface="黑体" pitchFamily="49" charset="-122"/>
                <a:ea typeface="黑体" pitchFamily="49" charset="-122"/>
              </a:rPr>
              <a:t>账户编码标识； </a:t>
            </a:r>
          </a:p>
          <a:p>
            <a:pPr marL="171450" indent="-171450">
              <a:buFont typeface="Arial" panose="020B0604020202020204" pitchFamily="34" charset="0"/>
              <a:buChar char="•"/>
            </a:pPr>
            <a:r>
              <a:rPr lang="zh-CN" altLang="en-US" sz="2200" dirty="0">
                <a:latin typeface="黑体" pitchFamily="49" charset="-122"/>
                <a:ea typeface="黑体" pitchFamily="49" charset="-122"/>
              </a:rPr>
              <a:t>工作描述； </a:t>
            </a:r>
          </a:p>
          <a:p>
            <a:pPr marL="171450" indent="-171450">
              <a:buFont typeface="Arial" panose="020B0604020202020204" pitchFamily="34" charset="0"/>
              <a:buChar char="•"/>
            </a:pPr>
            <a:r>
              <a:rPr lang="zh-CN" altLang="en-US" sz="2200" dirty="0">
                <a:latin typeface="黑体" pitchFamily="49" charset="-122"/>
                <a:ea typeface="黑体" pitchFamily="49" charset="-122"/>
              </a:rPr>
              <a:t>假设条件和制约因素； </a:t>
            </a:r>
          </a:p>
          <a:p>
            <a:pPr marL="171450" indent="-171450">
              <a:buFont typeface="Arial" panose="020B0604020202020204" pitchFamily="34" charset="0"/>
              <a:buChar char="•"/>
            </a:pPr>
            <a:r>
              <a:rPr lang="zh-CN" altLang="en-US" sz="2200" dirty="0">
                <a:latin typeface="黑体" pitchFamily="49" charset="-122"/>
                <a:ea typeface="黑体" pitchFamily="49" charset="-122"/>
              </a:rPr>
              <a:t>负责的组织； </a:t>
            </a:r>
          </a:p>
          <a:p>
            <a:pPr marL="171450" indent="-171450">
              <a:buFont typeface="Arial" panose="020B0604020202020204" pitchFamily="34" charset="0"/>
              <a:buChar char="•"/>
            </a:pPr>
            <a:r>
              <a:rPr lang="zh-CN" altLang="en-US" sz="2200" dirty="0">
                <a:latin typeface="黑体" pitchFamily="49" charset="-122"/>
                <a:ea typeface="黑体" pitchFamily="49" charset="-122"/>
              </a:rPr>
              <a:t>进度里程碑； </a:t>
            </a:r>
          </a:p>
          <a:p>
            <a:pPr marL="171450" indent="-171450">
              <a:buFont typeface="Arial" panose="020B0604020202020204" pitchFamily="34" charset="0"/>
              <a:buChar char="•"/>
            </a:pPr>
            <a:r>
              <a:rPr lang="zh-CN" altLang="en-US" sz="2200" dirty="0">
                <a:latin typeface="黑体" pitchFamily="49" charset="-122"/>
                <a:ea typeface="黑体" pitchFamily="49" charset="-122"/>
              </a:rPr>
              <a:t>相关的进度活动； </a:t>
            </a:r>
          </a:p>
        </p:txBody>
      </p:sp>
      <p:sp>
        <p:nvSpPr>
          <p:cNvPr id="12" name="文本框 11">
            <a:extLst>
              <a:ext uri="{FF2B5EF4-FFF2-40B4-BE49-F238E27FC236}">
                <a16:creationId xmlns:a16="http://schemas.microsoft.com/office/drawing/2014/main" id="{1721B4D2-5F3B-4B45-8494-D42748D1528A}"/>
              </a:ext>
            </a:extLst>
          </p:cNvPr>
          <p:cNvSpPr txBox="1"/>
          <p:nvPr/>
        </p:nvSpPr>
        <p:spPr>
          <a:xfrm>
            <a:off x="4067944" y="3711349"/>
            <a:ext cx="3096344" cy="2123658"/>
          </a:xfrm>
          <a:prstGeom prst="rect">
            <a:avLst/>
          </a:prstGeom>
          <a:noFill/>
        </p:spPr>
        <p:txBody>
          <a:bodyPr wrap="square" rtlCol="0">
            <a:spAutoFit/>
          </a:bodyPr>
          <a:lstStyle/>
          <a:p>
            <a:pPr marL="171450" indent="-171450">
              <a:buFont typeface="Arial" panose="020B0604020202020204" pitchFamily="34" charset="0"/>
              <a:buChar char="•"/>
            </a:pPr>
            <a:r>
              <a:rPr lang="zh-CN" altLang="en-US" sz="2200" dirty="0">
                <a:latin typeface="黑体" pitchFamily="49" charset="-122"/>
                <a:ea typeface="黑体" pitchFamily="49" charset="-122"/>
              </a:rPr>
              <a:t>所需资源； </a:t>
            </a:r>
          </a:p>
          <a:p>
            <a:pPr marL="171450" indent="-171450">
              <a:buFont typeface="Arial" panose="020B0604020202020204" pitchFamily="34" charset="0"/>
              <a:buChar char="•"/>
            </a:pPr>
            <a:r>
              <a:rPr lang="zh-CN" altLang="en-US" sz="2200" dirty="0">
                <a:latin typeface="黑体" pitchFamily="49" charset="-122"/>
                <a:ea typeface="黑体" pitchFamily="49" charset="-122"/>
              </a:rPr>
              <a:t>成本估算； </a:t>
            </a:r>
          </a:p>
          <a:p>
            <a:pPr marL="171450" indent="-171450">
              <a:buFont typeface="Arial" panose="020B0604020202020204" pitchFamily="34" charset="0"/>
              <a:buChar char="•"/>
            </a:pPr>
            <a:r>
              <a:rPr lang="zh-CN" altLang="en-US" sz="2200" dirty="0">
                <a:latin typeface="黑体" pitchFamily="49" charset="-122"/>
                <a:ea typeface="黑体" pitchFamily="49" charset="-122"/>
              </a:rPr>
              <a:t>质量要求； </a:t>
            </a:r>
          </a:p>
          <a:p>
            <a:pPr marL="171450" indent="-171450">
              <a:buFont typeface="Arial" panose="020B0604020202020204" pitchFamily="34" charset="0"/>
              <a:buChar char="•"/>
            </a:pPr>
            <a:r>
              <a:rPr lang="zh-CN" altLang="en-US" sz="2200" dirty="0">
                <a:latin typeface="黑体" pitchFamily="49" charset="-122"/>
                <a:ea typeface="黑体" pitchFamily="49" charset="-122"/>
              </a:rPr>
              <a:t>验收标准； </a:t>
            </a:r>
          </a:p>
          <a:p>
            <a:pPr marL="171450" indent="-171450">
              <a:buFont typeface="Arial" panose="020B0604020202020204" pitchFamily="34" charset="0"/>
              <a:buChar char="•"/>
            </a:pPr>
            <a:r>
              <a:rPr lang="zh-CN" altLang="en-US" sz="2200" dirty="0">
                <a:latin typeface="黑体" pitchFamily="49" charset="-122"/>
                <a:ea typeface="黑体" pitchFamily="49" charset="-122"/>
              </a:rPr>
              <a:t>技术参考文献； </a:t>
            </a:r>
          </a:p>
          <a:p>
            <a:pPr marL="171450" indent="-171450">
              <a:buFont typeface="Arial" panose="020B0604020202020204" pitchFamily="34" charset="0"/>
              <a:buChar char="•"/>
            </a:pPr>
            <a:r>
              <a:rPr lang="zh-CN" altLang="en-US" sz="2200" dirty="0">
                <a:latin typeface="黑体" pitchFamily="49" charset="-122"/>
                <a:ea typeface="黑体" pitchFamily="49" charset="-122"/>
              </a:rPr>
              <a:t>协议信息。</a:t>
            </a:r>
          </a:p>
        </p:txBody>
      </p:sp>
    </p:spTree>
    <p:extLst>
      <p:ext uri="{BB962C8B-B14F-4D97-AF65-F5344CB8AC3E}">
        <p14:creationId xmlns:p14="http://schemas.microsoft.com/office/powerpoint/2010/main" val="3390247740"/>
      </p:ext>
    </p:extLst>
  </p:cSld>
  <p:clrMapOvr>
    <a:masterClrMapping/>
  </p:clrMapOvr>
  <p:transition>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44</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5.4.</a:t>
            </a:r>
            <a:r>
              <a:rPr lang="zh-CN" altLang="en-US" sz="2400" b="1" dirty="0">
                <a:solidFill>
                  <a:srgbClr val="C00000"/>
                </a:solidFill>
                <a:latin typeface="Verdana"/>
                <a:ea typeface="微软雅黑"/>
              </a:rPr>
              <a:t>工作分解结构（</a:t>
            </a:r>
            <a:r>
              <a:rPr lang="en-US" altLang="zh-CN" sz="2400" b="1" dirty="0">
                <a:solidFill>
                  <a:srgbClr val="C00000"/>
                </a:solidFill>
                <a:latin typeface="Verdana"/>
                <a:ea typeface="微软雅黑"/>
              </a:rPr>
              <a:t>WBS</a:t>
            </a:r>
            <a:r>
              <a:rPr lang="zh-CN" altLang="en-US" sz="2400" b="1" dirty="0">
                <a:solidFill>
                  <a:srgbClr val="C00000"/>
                </a:solidFill>
                <a:latin typeface="Verdana"/>
                <a:ea typeface="微软雅黑"/>
              </a:rPr>
              <a:t>）</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9950">
            <a:extLst>
              <a:ext uri="{FF2B5EF4-FFF2-40B4-BE49-F238E27FC236}">
                <a16:creationId xmlns:a16="http://schemas.microsoft.com/office/drawing/2014/main" id="{45841CF5-40E4-4314-ABBD-272A77D73FE9}"/>
              </a:ext>
            </a:extLst>
          </p:cNvPr>
          <p:cNvPicPr>
            <a:picLocks noChangeAspect="1"/>
          </p:cNvPicPr>
          <p:nvPr/>
        </p:nvPicPr>
        <p:blipFill>
          <a:blip r:embed="rId2"/>
          <a:stretch>
            <a:fillRect/>
          </a:stretch>
        </p:blipFill>
        <p:spPr>
          <a:xfrm>
            <a:off x="446912" y="1136529"/>
            <a:ext cx="8243888" cy="4464844"/>
          </a:xfrm>
          <a:prstGeom prst="rect">
            <a:avLst/>
          </a:prstGeom>
        </p:spPr>
      </p:pic>
    </p:spTree>
    <p:extLst>
      <p:ext uri="{BB962C8B-B14F-4D97-AF65-F5344CB8AC3E}">
        <p14:creationId xmlns:p14="http://schemas.microsoft.com/office/powerpoint/2010/main" val="1083386416"/>
      </p:ext>
    </p:extLst>
  </p:cSld>
  <p:clrMapOvr>
    <a:masterClrMapping/>
  </p:clrMapOvr>
  <p:transition>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45</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5.4.</a:t>
            </a:r>
            <a:r>
              <a:rPr lang="zh-CN" altLang="en-US" sz="2400" b="1" dirty="0">
                <a:solidFill>
                  <a:srgbClr val="C00000"/>
                </a:solidFill>
                <a:latin typeface="Verdana"/>
                <a:ea typeface="微软雅黑"/>
              </a:rPr>
              <a:t>工作分解结构（</a:t>
            </a:r>
            <a:r>
              <a:rPr lang="en-US" altLang="zh-CN" sz="2400" b="1" dirty="0">
                <a:solidFill>
                  <a:srgbClr val="C00000"/>
                </a:solidFill>
                <a:latin typeface="Verdana"/>
                <a:ea typeface="微软雅黑"/>
              </a:rPr>
              <a:t>WBS</a:t>
            </a:r>
            <a:r>
              <a:rPr lang="zh-CN" altLang="en-US" sz="2400" b="1" dirty="0">
                <a:solidFill>
                  <a:srgbClr val="C00000"/>
                </a:solidFill>
                <a:latin typeface="Verdana"/>
                <a:ea typeface="微软雅黑"/>
              </a:rPr>
              <a:t>）</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9959">
            <a:extLst>
              <a:ext uri="{FF2B5EF4-FFF2-40B4-BE49-F238E27FC236}">
                <a16:creationId xmlns:a16="http://schemas.microsoft.com/office/drawing/2014/main" id="{E849BC8D-8F88-449B-9C7A-D3A8C04BBB59}"/>
              </a:ext>
            </a:extLst>
          </p:cNvPr>
          <p:cNvPicPr>
            <a:picLocks noChangeAspect="1"/>
          </p:cNvPicPr>
          <p:nvPr/>
        </p:nvPicPr>
        <p:blipFill>
          <a:blip r:embed="rId2"/>
          <a:stretch>
            <a:fillRect/>
          </a:stretch>
        </p:blipFill>
        <p:spPr>
          <a:xfrm>
            <a:off x="999648" y="1159907"/>
            <a:ext cx="7144703" cy="4538186"/>
          </a:xfrm>
          <a:prstGeom prst="rect">
            <a:avLst/>
          </a:prstGeom>
        </p:spPr>
      </p:pic>
    </p:spTree>
    <p:extLst>
      <p:ext uri="{BB962C8B-B14F-4D97-AF65-F5344CB8AC3E}">
        <p14:creationId xmlns:p14="http://schemas.microsoft.com/office/powerpoint/2010/main" val="3487203435"/>
      </p:ext>
    </p:extLst>
  </p:cSld>
  <p:clrMapOvr>
    <a:masterClrMapping/>
  </p:clrMapOvr>
  <p:transition>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46</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5.4.</a:t>
            </a:r>
            <a:r>
              <a:rPr lang="zh-CN" altLang="en-US" sz="2400" b="1" dirty="0">
                <a:solidFill>
                  <a:srgbClr val="C00000"/>
                </a:solidFill>
                <a:latin typeface="Verdana"/>
                <a:ea typeface="微软雅黑"/>
              </a:rPr>
              <a:t>工作分解结构（</a:t>
            </a:r>
            <a:r>
              <a:rPr lang="en-US" altLang="zh-CN" sz="2400" b="1" dirty="0">
                <a:solidFill>
                  <a:srgbClr val="C00000"/>
                </a:solidFill>
                <a:latin typeface="Verdana"/>
                <a:ea typeface="微软雅黑"/>
              </a:rPr>
              <a:t>WBS</a:t>
            </a:r>
            <a:r>
              <a:rPr lang="zh-CN" altLang="en-US" sz="2400" b="1" dirty="0">
                <a:solidFill>
                  <a:srgbClr val="C00000"/>
                </a:solidFill>
                <a:latin typeface="Verdana"/>
                <a:ea typeface="微软雅黑"/>
              </a:rPr>
              <a:t>）</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CD48F37-CF28-4923-A570-E511ABD1243F}"/>
              </a:ext>
            </a:extLst>
          </p:cNvPr>
          <p:cNvSpPr txBox="1"/>
          <p:nvPr/>
        </p:nvSpPr>
        <p:spPr>
          <a:xfrm>
            <a:off x="446912" y="1136529"/>
            <a:ext cx="8373560" cy="3970318"/>
          </a:xfrm>
          <a:prstGeom prst="rect">
            <a:avLst/>
          </a:prstGeom>
          <a:noFill/>
        </p:spPr>
        <p:txBody>
          <a:bodyPr wrap="square" rtlCol="0">
            <a:spAutoFit/>
          </a:bodyPr>
          <a:lstStyle/>
          <a:p>
            <a:r>
              <a:rPr lang="zh-CN" altLang="en-US" sz="2700" dirty="0">
                <a:latin typeface="黑体" pitchFamily="49" charset="-122"/>
                <a:ea typeface="黑体" pitchFamily="49" charset="-122"/>
              </a:rPr>
              <a:t>要在未来远期才完成的可交付成果或组件，当前可能无法分解。项目管理团队通常需要等待对该可交付成果或组件的一致意见，以便能够制定出 </a:t>
            </a:r>
            <a:r>
              <a:rPr lang="en-US" altLang="zh-CN" sz="2700" dirty="0">
                <a:latin typeface="黑体" pitchFamily="49" charset="-122"/>
                <a:ea typeface="黑体" pitchFamily="49" charset="-122"/>
              </a:rPr>
              <a:t>WBS </a:t>
            </a:r>
            <a:r>
              <a:rPr lang="zh-CN" altLang="en-US" sz="2700" dirty="0">
                <a:latin typeface="黑体" pitchFamily="49" charset="-122"/>
                <a:ea typeface="黑体" pitchFamily="49" charset="-122"/>
              </a:rPr>
              <a:t>中的相应细节。这种技术有时称做</a:t>
            </a:r>
            <a:r>
              <a:rPr lang="zh-CN" altLang="en-US" sz="2700" b="1" dirty="0">
                <a:latin typeface="黑体" pitchFamily="49" charset="-122"/>
                <a:ea typeface="黑体" pitchFamily="49" charset="-122"/>
              </a:rPr>
              <a:t>滚动式规划</a:t>
            </a:r>
            <a:r>
              <a:rPr lang="zh-CN" altLang="en-US" sz="2700" dirty="0">
                <a:latin typeface="黑体" pitchFamily="49" charset="-122"/>
                <a:ea typeface="黑体" pitchFamily="49" charset="-122"/>
              </a:rPr>
              <a:t>。</a:t>
            </a:r>
            <a:endParaRPr lang="en-US" altLang="zh-CN" sz="2700" dirty="0">
              <a:latin typeface="黑体" pitchFamily="49" charset="-122"/>
              <a:ea typeface="黑体" pitchFamily="49" charset="-122"/>
            </a:endParaRPr>
          </a:p>
          <a:p>
            <a:r>
              <a:rPr lang="zh-CN" altLang="en-US" sz="2700" dirty="0">
                <a:latin typeface="黑体" pitchFamily="49" charset="-122"/>
                <a:ea typeface="黑体" pitchFamily="49" charset="-122"/>
              </a:rPr>
              <a:t> </a:t>
            </a:r>
          </a:p>
          <a:p>
            <a:r>
              <a:rPr lang="en-US" altLang="zh-CN" sz="2700" dirty="0">
                <a:latin typeface="黑体" pitchFamily="49" charset="-122"/>
                <a:ea typeface="黑体" pitchFamily="49" charset="-122"/>
              </a:rPr>
              <a:t>WBS </a:t>
            </a:r>
            <a:r>
              <a:rPr lang="zh-CN" altLang="en-US" sz="2700" dirty="0">
                <a:latin typeface="黑体" pitchFamily="49" charset="-122"/>
                <a:ea typeface="黑体" pitchFamily="49" charset="-122"/>
              </a:rPr>
              <a:t>包含了全部的产品和项目工作，包括项目管理工作。通过把 </a:t>
            </a:r>
            <a:r>
              <a:rPr lang="en-US" altLang="zh-CN" sz="2700" dirty="0">
                <a:latin typeface="黑体" pitchFamily="49" charset="-122"/>
                <a:ea typeface="黑体" pitchFamily="49" charset="-122"/>
              </a:rPr>
              <a:t>WBS </a:t>
            </a:r>
            <a:r>
              <a:rPr lang="zh-CN" altLang="en-US" sz="2700" dirty="0">
                <a:latin typeface="黑体" pitchFamily="49" charset="-122"/>
                <a:ea typeface="黑体" pitchFamily="49" charset="-122"/>
              </a:rPr>
              <a:t>底层的所有工作逐层向上汇总，来确保既没有遗漏的工作，也没有多余的工作。这有时被称为 </a:t>
            </a:r>
            <a:r>
              <a:rPr lang="en-US" altLang="zh-CN" sz="2700" b="1" dirty="0">
                <a:latin typeface="黑体" pitchFamily="49" charset="-122"/>
                <a:ea typeface="黑体" pitchFamily="49" charset="-122"/>
              </a:rPr>
              <a:t>100%</a:t>
            </a:r>
            <a:r>
              <a:rPr lang="zh-CN" altLang="en-US" sz="2700" b="1" dirty="0">
                <a:latin typeface="黑体" pitchFamily="49" charset="-122"/>
                <a:ea typeface="黑体" pitchFamily="49" charset="-122"/>
              </a:rPr>
              <a:t>规则</a:t>
            </a:r>
            <a:r>
              <a:rPr lang="zh-CN" altLang="en-US" sz="2700" dirty="0">
                <a:latin typeface="黑体" pitchFamily="49" charset="-122"/>
                <a:ea typeface="黑体" pitchFamily="49" charset="-122"/>
              </a:rPr>
              <a:t>。</a:t>
            </a:r>
            <a:endParaRPr lang="en-US" altLang="zh-CN" sz="2700" dirty="0">
              <a:latin typeface="黑体" pitchFamily="49" charset="-122"/>
              <a:ea typeface="黑体" pitchFamily="49" charset="-122"/>
            </a:endParaRPr>
          </a:p>
        </p:txBody>
      </p:sp>
      <p:sp>
        <p:nvSpPr>
          <p:cNvPr id="8" name="文本框 7">
            <a:extLst>
              <a:ext uri="{FF2B5EF4-FFF2-40B4-BE49-F238E27FC236}">
                <a16:creationId xmlns:a16="http://schemas.microsoft.com/office/drawing/2014/main" id="{6B7506F3-D3CF-41EA-BC47-BFB7D1AC013E}"/>
              </a:ext>
            </a:extLst>
          </p:cNvPr>
          <p:cNvSpPr txBox="1"/>
          <p:nvPr/>
        </p:nvSpPr>
        <p:spPr>
          <a:xfrm>
            <a:off x="558284" y="5106847"/>
            <a:ext cx="3581668" cy="584775"/>
          </a:xfrm>
          <a:prstGeom prst="rect">
            <a:avLst/>
          </a:prstGeom>
          <a:noFill/>
        </p:spPr>
        <p:txBody>
          <a:bodyPr wrap="square" rtlCol="0">
            <a:spAutoFit/>
          </a:bodyPr>
          <a:lstStyle/>
          <a:p>
            <a:r>
              <a:rPr lang="zh-CN" altLang="en-US" sz="3200" b="1" dirty="0">
                <a:latin typeface="黑体" pitchFamily="49" charset="-122"/>
                <a:ea typeface="黑体" pitchFamily="49" charset="-122"/>
              </a:rPr>
              <a:t>“包含且只包含”</a:t>
            </a:r>
          </a:p>
        </p:txBody>
      </p:sp>
    </p:spTree>
    <p:extLst>
      <p:ext uri="{BB962C8B-B14F-4D97-AF65-F5344CB8AC3E}">
        <p14:creationId xmlns:p14="http://schemas.microsoft.com/office/powerpoint/2010/main" val="184513453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47</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5.5.</a:t>
            </a:r>
            <a:r>
              <a:rPr lang="zh-CN" altLang="en-US" sz="2400" b="1" dirty="0">
                <a:solidFill>
                  <a:srgbClr val="C00000"/>
                </a:solidFill>
                <a:latin typeface="Verdana"/>
                <a:ea typeface="微软雅黑"/>
              </a:rPr>
              <a:t>确认范围</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10227">
            <a:extLst>
              <a:ext uri="{FF2B5EF4-FFF2-40B4-BE49-F238E27FC236}">
                <a16:creationId xmlns:a16="http://schemas.microsoft.com/office/drawing/2014/main" id="{6D2365F7-083A-4E2B-B946-BF0AB95C70B7}"/>
              </a:ext>
            </a:extLst>
          </p:cNvPr>
          <p:cNvPicPr>
            <a:picLocks noChangeAspect="1"/>
          </p:cNvPicPr>
          <p:nvPr/>
        </p:nvPicPr>
        <p:blipFill>
          <a:blip r:embed="rId2"/>
          <a:stretch>
            <a:fillRect/>
          </a:stretch>
        </p:blipFill>
        <p:spPr>
          <a:xfrm>
            <a:off x="268147" y="1497593"/>
            <a:ext cx="7307580" cy="1866900"/>
          </a:xfrm>
          <a:prstGeom prst="rect">
            <a:avLst/>
          </a:prstGeom>
        </p:spPr>
      </p:pic>
      <p:pic>
        <p:nvPicPr>
          <p:cNvPr id="14" name="Picture 10236">
            <a:extLst>
              <a:ext uri="{FF2B5EF4-FFF2-40B4-BE49-F238E27FC236}">
                <a16:creationId xmlns:a16="http://schemas.microsoft.com/office/drawing/2014/main" id="{2EC2FEEE-DBDA-4FDC-8049-3501927CBEAB}"/>
              </a:ext>
            </a:extLst>
          </p:cNvPr>
          <p:cNvPicPr>
            <a:picLocks noChangeAspect="1"/>
          </p:cNvPicPr>
          <p:nvPr/>
        </p:nvPicPr>
        <p:blipFill>
          <a:blip r:embed="rId3"/>
          <a:stretch>
            <a:fillRect/>
          </a:stretch>
        </p:blipFill>
        <p:spPr>
          <a:xfrm>
            <a:off x="2280743" y="1027058"/>
            <a:ext cx="6595110" cy="4674870"/>
          </a:xfrm>
          <a:prstGeom prst="rect">
            <a:avLst/>
          </a:prstGeom>
        </p:spPr>
      </p:pic>
    </p:spTree>
    <p:extLst>
      <p:ext uri="{BB962C8B-B14F-4D97-AF65-F5344CB8AC3E}">
        <p14:creationId xmlns:p14="http://schemas.microsoft.com/office/powerpoint/2010/main" val="363909768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48</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5.6.</a:t>
            </a:r>
            <a:r>
              <a:rPr lang="zh-CN" altLang="en-US" sz="2400" b="1" dirty="0">
                <a:solidFill>
                  <a:srgbClr val="C00000"/>
                </a:solidFill>
                <a:latin typeface="Verdana"/>
                <a:ea typeface="微软雅黑"/>
              </a:rPr>
              <a:t>控制范围</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10484">
            <a:extLst>
              <a:ext uri="{FF2B5EF4-FFF2-40B4-BE49-F238E27FC236}">
                <a16:creationId xmlns:a16="http://schemas.microsoft.com/office/drawing/2014/main" id="{56FEFF8A-FE03-441C-BC9D-00C323899FB5}"/>
              </a:ext>
            </a:extLst>
          </p:cNvPr>
          <p:cNvPicPr>
            <a:picLocks noChangeAspect="1"/>
          </p:cNvPicPr>
          <p:nvPr/>
        </p:nvPicPr>
        <p:blipFill>
          <a:blip r:embed="rId2"/>
          <a:stretch>
            <a:fillRect/>
          </a:stretch>
        </p:blipFill>
        <p:spPr>
          <a:xfrm>
            <a:off x="210264" y="1461362"/>
            <a:ext cx="7307580" cy="2217420"/>
          </a:xfrm>
          <a:prstGeom prst="rect">
            <a:avLst/>
          </a:prstGeom>
        </p:spPr>
      </p:pic>
      <p:pic>
        <p:nvPicPr>
          <p:cNvPr id="14" name="Picture 10524">
            <a:extLst>
              <a:ext uri="{FF2B5EF4-FFF2-40B4-BE49-F238E27FC236}">
                <a16:creationId xmlns:a16="http://schemas.microsoft.com/office/drawing/2014/main" id="{ADB9CC9E-DD55-4A95-8397-5D2585E8FD47}"/>
              </a:ext>
            </a:extLst>
          </p:cNvPr>
          <p:cNvPicPr>
            <a:picLocks noChangeAspect="1"/>
          </p:cNvPicPr>
          <p:nvPr/>
        </p:nvPicPr>
        <p:blipFill>
          <a:blip r:embed="rId3"/>
          <a:stretch>
            <a:fillRect/>
          </a:stretch>
        </p:blipFill>
        <p:spPr>
          <a:xfrm>
            <a:off x="2899848" y="791686"/>
            <a:ext cx="6045518" cy="5023961"/>
          </a:xfrm>
          <a:prstGeom prst="rect">
            <a:avLst/>
          </a:prstGeom>
        </p:spPr>
      </p:pic>
    </p:spTree>
    <p:extLst>
      <p:ext uri="{BB962C8B-B14F-4D97-AF65-F5344CB8AC3E}">
        <p14:creationId xmlns:p14="http://schemas.microsoft.com/office/powerpoint/2010/main" val="362682678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4</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什么是项目</a:t>
            </a:r>
            <a:endParaRPr lang="zh-CN" altLang="en-US" sz="2400" b="1" dirty="0">
              <a:solidFill>
                <a:srgbClr val="C00000"/>
              </a:solidFill>
              <a:latin typeface="Verdana"/>
              <a:ea typeface="微软雅黑"/>
            </a:endParaRP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2A511DB7-A007-4CC1-934B-66053A7C87BB}"/>
              </a:ext>
            </a:extLst>
          </p:cNvPr>
          <p:cNvSpPr txBox="1"/>
          <p:nvPr/>
        </p:nvSpPr>
        <p:spPr>
          <a:xfrm>
            <a:off x="486611" y="1172556"/>
            <a:ext cx="8247435" cy="4293483"/>
          </a:xfrm>
          <a:prstGeom prst="rect">
            <a:avLst/>
          </a:prstGeom>
          <a:noFill/>
        </p:spPr>
        <p:txBody>
          <a:bodyPr wrap="square" rtlCol="0">
            <a:spAutoFit/>
          </a:bodyPr>
          <a:lstStyle/>
          <a:p>
            <a:r>
              <a:rPr lang="zh-CN" altLang="zh-CN" sz="2100" dirty="0"/>
              <a:t>项目是为创造独特的产品、服务或成果而进行的临时性工作。项目的</a:t>
            </a:r>
            <a:r>
              <a:rPr lang="en-US" altLang="zh-CN" sz="2100" b="1" dirty="0"/>
              <a:t>“</a:t>
            </a:r>
            <a:r>
              <a:rPr lang="zh-CN" altLang="zh-CN" sz="2100" b="1" dirty="0"/>
              <a:t>临时性</a:t>
            </a:r>
            <a:r>
              <a:rPr lang="en-US" altLang="zh-CN" sz="2100" b="1" dirty="0"/>
              <a:t>”</a:t>
            </a:r>
            <a:r>
              <a:rPr lang="zh-CN" altLang="zh-CN" sz="2100" dirty="0"/>
              <a:t>是指项目有明确的起点和终点。当项目目标达成时，或当项目因不会或不能达到目标而中止时，或当项目需求不复存在时，项目就结束了。</a:t>
            </a:r>
            <a:endParaRPr lang="en-US" altLang="zh-CN" sz="2100" dirty="0"/>
          </a:p>
          <a:p>
            <a:endParaRPr lang="en-US" altLang="zh-CN" sz="2100" dirty="0">
              <a:solidFill>
                <a:schemeClr val="bg1"/>
              </a:solidFill>
              <a:latin typeface="黑体" pitchFamily="49" charset="-122"/>
              <a:ea typeface="黑体" pitchFamily="49" charset="-122"/>
            </a:endParaRPr>
          </a:p>
          <a:p>
            <a:r>
              <a:rPr lang="zh-CN" altLang="zh-CN" sz="2100" dirty="0"/>
              <a:t>项目可以创造： </a:t>
            </a:r>
          </a:p>
          <a:p>
            <a:pPr marL="285750" lvl="0" indent="-285750" fontAlgn="base">
              <a:buFont typeface="Wingdings" panose="05000000000000000000" pitchFamily="2" charset="2"/>
              <a:buChar char="l"/>
            </a:pPr>
            <a:r>
              <a:rPr lang="zh-CN" altLang="zh-CN" sz="2100" dirty="0"/>
              <a:t>一个产品，可能是其他产品的组成部分、某个产品的升级，也可能本身就是最终产品； </a:t>
            </a:r>
          </a:p>
          <a:p>
            <a:pPr marL="285750" lvl="0" indent="-285750" fontAlgn="base">
              <a:buFont typeface="Wingdings" panose="05000000000000000000" pitchFamily="2" charset="2"/>
              <a:buChar char="l"/>
            </a:pPr>
            <a:r>
              <a:rPr lang="zh-CN" altLang="zh-CN" sz="2100" dirty="0"/>
              <a:t>一种服务或提供某种服务的能力（如支持生产或配送的业务职能）； </a:t>
            </a:r>
          </a:p>
          <a:p>
            <a:pPr marL="285750" lvl="0" indent="-285750" fontAlgn="base">
              <a:buFont typeface="Wingdings" panose="05000000000000000000" pitchFamily="2" charset="2"/>
              <a:buChar char="l"/>
            </a:pPr>
            <a:r>
              <a:rPr lang="zh-CN" altLang="zh-CN" sz="2100" dirty="0"/>
              <a:t>对现有产品线或服务线的改进（如实施六西格玛项目以降低缺陷率）； </a:t>
            </a:r>
          </a:p>
          <a:p>
            <a:pPr marL="285750" lvl="0" indent="-285750" fontAlgn="base">
              <a:buFont typeface="Wingdings" panose="05000000000000000000" pitchFamily="2" charset="2"/>
              <a:buChar char="l"/>
            </a:pPr>
            <a:r>
              <a:rPr lang="zh-CN" altLang="zh-CN" sz="2100" dirty="0"/>
              <a:t>一种成果，例如某个结果或文件（如某研究项目所创造的知识，可据此判断某种趋势是否存在，或判断某个新过程是否有益于社会）。 </a:t>
            </a:r>
          </a:p>
        </p:txBody>
      </p:sp>
    </p:spTree>
    <p:extLst>
      <p:ext uri="{BB962C8B-B14F-4D97-AF65-F5344CB8AC3E}">
        <p14:creationId xmlns:p14="http://schemas.microsoft.com/office/powerpoint/2010/main" val="2166798410"/>
      </p:ext>
    </p:extLst>
  </p:cSld>
  <p:clrMapOvr>
    <a:masterClrMapping/>
  </p:clrMapOvr>
  <p:transition>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49</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6.</a:t>
            </a:r>
            <a:r>
              <a:rPr lang="zh-CN" altLang="en-US" sz="2400" b="1" dirty="0">
                <a:solidFill>
                  <a:srgbClr val="C00000"/>
                </a:solidFill>
                <a:ea typeface="微软雅黑"/>
              </a:rPr>
              <a:t>项目时间管理</a:t>
            </a:r>
            <a:endParaRPr lang="zh-CN" altLang="en-US" sz="2400" b="1" dirty="0">
              <a:solidFill>
                <a:srgbClr val="C00000"/>
              </a:solidFill>
              <a:latin typeface="Verdana"/>
              <a:ea typeface="微软雅黑"/>
            </a:endParaRP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11600218-E3D3-479B-B84B-CA0A0E34F3E4}"/>
              </a:ext>
            </a:extLst>
          </p:cNvPr>
          <p:cNvSpPr txBox="1"/>
          <p:nvPr/>
        </p:nvSpPr>
        <p:spPr>
          <a:xfrm>
            <a:off x="2771800" y="1228397"/>
            <a:ext cx="3781400" cy="3108543"/>
          </a:xfrm>
          <a:prstGeom prst="rect">
            <a:avLst/>
          </a:prstGeom>
          <a:noFill/>
        </p:spPr>
        <p:txBody>
          <a:bodyPr wrap="square" rtlCol="0">
            <a:spAutoFit/>
          </a:bodyPr>
          <a:lstStyle/>
          <a:p>
            <a:r>
              <a:rPr lang="en-US" altLang="zh-CN" sz="2800" dirty="0">
                <a:latin typeface="黑体" pitchFamily="49" charset="-122"/>
                <a:ea typeface="黑体" pitchFamily="49" charset="-122"/>
              </a:rPr>
              <a:t>6.1.</a:t>
            </a:r>
            <a:r>
              <a:rPr lang="zh-CN" altLang="en-US" sz="2800" dirty="0">
                <a:latin typeface="黑体" pitchFamily="49" charset="-122"/>
                <a:ea typeface="黑体" pitchFamily="49" charset="-122"/>
              </a:rPr>
              <a:t>规划进度管理</a:t>
            </a:r>
            <a:endParaRPr lang="en-US" altLang="zh-CN" sz="2800" dirty="0">
              <a:latin typeface="黑体" pitchFamily="49" charset="-122"/>
              <a:ea typeface="黑体" pitchFamily="49" charset="-122"/>
            </a:endParaRPr>
          </a:p>
          <a:p>
            <a:r>
              <a:rPr lang="en-US" altLang="zh-CN" sz="2800" dirty="0">
                <a:latin typeface="黑体" pitchFamily="49" charset="-122"/>
                <a:ea typeface="黑体" pitchFamily="49" charset="-122"/>
              </a:rPr>
              <a:t>6.2.</a:t>
            </a:r>
            <a:r>
              <a:rPr lang="zh-CN" altLang="en-US" sz="2800" dirty="0">
                <a:latin typeface="黑体" pitchFamily="49" charset="-122"/>
                <a:ea typeface="黑体" pitchFamily="49" charset="-122"/>
              </a:rPr>
              <a:t>定义活动</a:t>
            </a:r>
          </a:p>
          <a:p>
            <a:r>
              <a:rPr lang="en-US" altLang="zh-CN" sz="2800" dirty="0">
                <a:latin typeface="黑体" pitchFamily="49" charset="-122"/>
                <a:ea typeface="黑体" pitchFamily="49" charset="-122"/>
              </a:rPr>
              <a:t>6.3.</a:t>
            </a:r>
            <a:r>
              <a:rPr lang="zh-CN" altLang="en-US" sz="2800" dirty="0">
                <a:latin typeface="黑体" pitchFamily="49" charset="-122"/>
                <a:ea typeface="黑体" pitchFamily="49" charset="-122"/>
              </a:rPr>
              <a:t>排列活动顺序</a:t>
            </a:r>
          </a:p>
          <a:p>
            <a:r>
              <a:rPr lang="en-US" altLang="zh-CN" sz="2800" dirty="0">
                <a:latin typeface="黑体" pitchFamily="49" charset="-122"/>
                <a:ea typeface="黑体" pitchFamily="49" charset="-122"/>
              </a:rPr>
              <a:t>6.4.</a:t>
            </a:r>
            <a:r>
              <a:rPr lang="zh-CN" altLang="en-US" sz="2800" dirty="0">
                <a:latin typeface="黑体" pitchFamily="49" charset="-122"/>
                <a:ea typeface="黑体" pitchFamily="49" charset="-122"/>
              </a:rPr>
              <a:t>估算活动资源</a:t>
            </a:r>
          </a:p>
          <a:p>
            <a:r>
              <a:rPr lang="en-US" altLang="zh-CN" sz="2800" dirty="0">
                <a:latin typeface="黑体" pitchFamily="49" charset="-122"/>
                <a:ea typeface="黑体" pitchFamily="49" charset="-122"/>
              </a:rPr>
              <a:t>6.5.</a:t>
            </a:r>
            <a:r>
              <a:rPr lang="zh-CN" altLang="en-US" sz="2800" dirty="0">
                <a:latin typeface="黑体" pitchFamily="49" charset="-122"/>
                <a:ea typeface="黑体" pitchFamily="49" charset="-122"/>
              </a:rPr>
              <a:t>估算活动持续时间</a:t>
            </a:r>
          </a:p>
          <a:p>
            <a:r>
              <a:rPr lang="en-US" altLang="zh-CN" sz="2800" dirty="0">
                <a:latin typeface="黑体" pitchFamily="49" charset="-122"/>
                <a:ea typeface="黑体" pitchFamily="49" charset="-122"/>
              </a:rPr>
              <a:t>6.6.</a:t>
            </a:r>
            <a:r>
              <a:rPr lang="zh-CN" altLang="en-US" sz="2800" dirty="0">
                <a:latin typeface="黑体" pitchFamily="49" charset="-122"/>
                <a:ea typeface="黑体" pitchFamily="49" charset="-122"/>
              </a:rPr>
              <a:t>制定进度计划</a:t>
            </a:r>
          </a:p>
          <a:p>
            <a:r>
              <a:rPr lang="en-US" altLang="zh-CN" sz="2800" dirty="0">
                <a:latin typeface="黑体" pitchFamily="49" charset="-122"/>
                <a:ea typeface="黑体" pitchFamily="49" charset="-122"/>
              </a:rPr>
              <a:t>6.7.</a:t>
            </a:r>
            <a:r>
              <a:rPr lang="zh-CN" altLang="en-US" sz="2800" dirty="0">
                <a:latin typeface="黑体" pitchFamily="49" charset="-122"/>
                <a:ea typeface="黑体" pitchFamily="49" charset="-122"/>
              </a:rPr>
              <a:t>控制进度</a:t>
            </a:r>
          </a:p>
        </p:txBody>
      </p:sp>
    </p:spTree>
    <p:extLst>
      <p:ext uri="{BB962C8B-B14F-4D97-AF65-F5344CB8AC3E}">
        <p14:creationId xmlns:p14="http://schemas.microsoft.com/office/powerpoint/2010/main" val="2109032004"/>
      </p:ext>
    </p:extLst>
  </p:cSld>
  <p:clrMapOvr>
    <a:masterClrMapping/>
  </p:clrMapOvr>
  <p:transition>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50</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6.1.</a:t>
            </a:r>
            <a:r>
              <a:rPr lang="zh-CN" altLang="en-US" sz="2400" b="1" dirty="0">
                <a:solidFill>
                  <a:srgbClr val="C00000"/>
                </a:solidFill>
                <a:latin typeface="Verdana"/>
                <a:ea typeface="微软雅黑"/>
              </a:rPr>
              <a:t>规划进度管理</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11106">
            <a:extLst>
              <a:ext uri="{FF2B5EF4-FFF2-40B4-BE49-F238E27FC236}">
                <a16:creationId xmlns:a16="http://schemas.microsoft.com/office/drawing/2014/main" id="{79E1CB0E-E112-4414-8F3C-32862D76B2A6}"/>
              </a:ext>
            </a:extLst>
          </p:cNvPr>
          <p:cNvPicPr>
            <a:picLocks noChangeAspect="1"/>
          </p:cNvPicPr>
          <p:nvPr/>
        </p:nvPicPr>
        <p:blipFill>
          <a:blip r:embed="rId2"/>
          <a:stretch>
            <a:fillRect/>
          </a:stretch>
        </p:blipFill>
        <p:spPr>
          <a:xfrm>
            <a:off x="268147" y="1499708"/>
            <a:ext cx="7307580" cy="1691640"/>
          </a:xfrm>
          <a:prstGeom prst="rect">
            <a:avLst/>
          </a:prstGeom>
        </p:spPr>
      </p:pic>
      <p:pic>
        <p:nvPicPr>
          <p:cNvPr id="14" name="Picture 11113">
            <a:extLst>
              <a:ext uri="{FF2B5EF4-FFF2-40B4-BE49-F238E27FC236}">
                <a16:creationId xmlns:a16="http://schemas.microsoft.com/office/drawing/2014/main" id="{8FC69F55-7FAA-4260-BAE5-A5C9F4B99E57}"/>
              </a:ext>
            </a:extLst>
          </p:cNvPr>
          <p:cNvPicPr>
            <a:picLocks noChangeAspect="1"/>
          </p:cNvPicPr>
          <p:nvPr/>
        </p:nvPicPr>
        <p:blipFill>
          <a:blip r:embed="rId3"/>
          <a:stretch>
            <a:fillRect/>
          </a:stretch>
        </p:blipFill>
        <p:spPr>
          <a:xfrm>
            <a:off x="2814987" y="890662"/>
            <a:ext cx="6045518" cy="4830128"/>
          </a:xfrm>
          <a:prstGeom prst="rect">
            <a:avLst/>
          </a:prstGeom>
        </p:spPr>
      </p:pic>
    </p:spTree>
    <p:extLst>
      <p:ext uri="{BB962C8B-B14F-4D97-AF65-F5344CB8AC3E}">
        <p14:creationId xmlns:p14="http://schemas.microsoft.com/office/powerpoint/2010/main" val="123802404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51</a:t>
            </a:fld>
            <a:endParaRPr lang="zh-CN" altLang="en-US"/>
          </a:p>
        </p:txBody>
      </p:sp>
      <p:sp>
        <p:nvSpPr>
          <p:cNvPr id="36" name="TextBox 6"/>
          <p:cNvSpPr txBox="1"/>
          <p:nvPr/>
        </p:nvSpPr>
        <p:spPr>
          <a:xfrm>
            <a:off x="754930" y="74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6.1.</a:t>
            </a:r>
            <a:r>
              <a:rPr lang="zh-CN" altLang="en-US" sz="2400" b="1" dirty="0">
                <a:solidFill>
                  <a:srgbClr val="C00000"/>
                </a:solidFill>
                <a:latin typeface="Verdana"/>
                <a:ea typeface="微软雅黑"/>
              </a:rPr>
              <a:t>进度计划表</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11059">
            <a:extLst>
              <a:ext uri="{FF2B5EF4-FFF2-40B4-BE49-F238E27FC236}">
                <a16:creationId xmlns:a16="http://schemas.microsoft.com/office/drawing/2014/main" id="{49D4A409-6A38-44D0-80C2-CA08B9695289}"/>
              </a:ext>
            </a:extLst>
          </p:cNvPr>
          <p:cNvPicPr/>
          <p:nvPr/>
        </p:nvPicPr>
        <p:blipFill>
          <a:blip r:embed="rId2"/>
          <a:stretch>
            <a:fillRect/>
          </a:stretch>
        </p:blipFill>
        <p:spPr>
          <a:xfrm>
            <a:off x="1907704" y="555829"/>
            <a:ext cx="4665077" cy="6228150"/>
          </a:xfrm>
          <a:prstGeom prst="rect">
            <a:avLst/>
          </a:prstGeom>
        </p:spPr>
      </p:pic>
    </p:spTree>
    <p:extLst>
      <p:ext uri="{BB962C8B-B14F-4D97-AF65-F5344CB8AC3E}">
        <p14:creationId xmlns:p14="http://schemas.microsoft.com/office/powerpoint/2010/main" val="989561087"/>
      </p:ext>
    </p:extLst>
  </p:cSld>
  <p:clrMapOvr>
    <a:masterClrMapping/>
  </p:clrMapOvr>
  <p:transition>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52</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6.2.</a:t>
            </a:r>
            <a:r>
              <a:rPr lang="zh-CN" altLang="en-US" sz="2400" b="1" dirty="0">
                <a:solidFill>
                  <a:srgbClr val="C00000"/>
                </a:solidFill>
                <a:latin typeface="Verdana"/>
                <a:ea typeface="微软雅黑"/>
              </a:rPr>
              <a:t>定义活动</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11515">
            <a:extLst>
              <a:ext uri="{FF2B5EF4-FFF2-40B4-BE49-F238E27FC236}">
                <a16:creationId xmlns:a16="http://schemas.microsoft.com/office/drawing/2014/main" id="{56006BB6-FBC6-4611-91DD-4345687F3E2B}"/>
              </a:ext>
            </a:extLst>
          </p:cNvPr>
          <p:cNvPicPr>
            <a:picLocks noChangeAspect="1"/>
          </p:cNvPicPr>
          <p:nvPr/>
        </p:nvPicPr>
        <p:blipFill>
          <a:blip r:embed="rId2"/>
          <a:stretch>
            <a:fillRect/>
          </a:stretch>
        </p:blipFill>
        <p:spPr>
          <a:xfrm>
            <a:off x="268147" y="1402395"/>
            <a:ext cx="7307580" cy="1851660"/>
          </a:xfrm>
          <a:prstGeom prst="rect">
            <a:avLst/>
          </a:prstGeom>
        </p:spPr>
      </p:pic>
      <p:pic>
        <p:nvPicPr>
          <p:cNvPr id="14" name="Picture 11549">
            <a:extLst>
              <a:ext uri="{FF2B5EF4-FFF2-40B4-BE49-F238E27FC236}">
                <a16:creationId xmlns:a16="http://schemas.microsoft.com/office/drawing/2014/main" id="{9D3D7F3F-F2DD-4023-88A0-E4A4AECA9038}"/>
              </a:ext>
            </a:extLst>
          </p:cNvPr>
          <p:cNvPicPr>
            <a:picLocks noChangeAspect="1"/>
          </p:cNvPicPr>
          <p:nvPr/>
        </p:nvPicPr>
        <p:blipFill>
          <a:blip r:embed="rId3"/>
          <a:stretch>
            <a:fillRect/>
          </a:stretch>
        </p:blipFill>
        <p:spPr>
          <a:xfrm>
            <a:off x="2997041" y="890662"/>
            <a:ext cx="6045518" cy="4887754"/>
          </a:xfrm>
          <a:prstGeom prst="rect">
            <a:avLst/>
          </a:prstGeom>
        </p:spPr>
      </p:pic>
    </p:spTree>
    <p:extLst>
      <p:ext uri="{BB962C8B-B14F-4D97-AF65-F5344CB8AC3E}">
        <p14:creationId xmlns:p14="http://schemas.microsoft.com/office/powerpoint/2010/main" val="220009344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53</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6.3.</a:t>
            </a:r>
            <a:r>
              <a:rPr lang="zh-CN" altLang="en-US" sz="2400" b="1" dirty="0">
                <a:solidFill>
                  <a:srgbClr val="C00000"/>
                </a:solidFill>
                <a:latin typeface="Verdana"/>
                <a:ea typeface="微软雅黑"/>
              </a:rPr>
              <a:t>排列活动顺序</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11830">
            <a:extLst>
              <a:ext uri="{FF2B5EF4-FFF2-40B4-BE49-F238E27FC236}">
                <a16:creationId xmlns:a16="http://schemas.microsoft.com/office/drawing/2014/main" id="{CCF2803D-6E9F-4250-95DC-DB8C61FBA30F}"/>
              </a:ext>
            </a:extLst>
          </p:cNvPr>
          <p:cNvPicPr>
            <a:picLocks noChangeAspect="1"/>
          </p:cNvPicPr>
          <p:nvPr/>
        </p:nvPicPr>
        <p:blipFill>
          <a:blip r:embed="rId2"/>
          <a:stretch>
            <a:fillRect/>
          </a:stretch>
        </p:blipFill>
        <p:spPr>
          <a:xfrm>
            <a:off x="210533" y="1452282"/>
            <a:ext cx="7307580" cy="2385060"/>
          </a:xfrm>
          <a:prstGeom prst="rect">
            <a:avLst/>
          </a:prstGeom>
        </p:spPr>
      </p:pic>
      <p:pic>
        <p:nvPicPr>
          <p:cNvPr id="14" name="Picture 11867">
            <a:extLst>
              <a:ext uri="{FF2B5EF4-FFF2-40B4-BE49-F238E27FC236}">
                <a16:creationId xmlns:a16="http://schemas.microsoft.com/office/drawing/2014/main" id="{2ED9AEDF-FB31-4C44-9D76-F2BA25210259}"/>
              </a:ext>
            </a:extLst>
          </p:cNvPr>
          <p:cNvPicPr>
            <a:picLocks noChangeAspect="1"/>
          </p:cNvPicPr>
          <p:nvPr/>
        </p:nvPicPr>
        <p:blipFill>
          <a:blip r:embed="rId3"/>
          <a:stretch>
            <a:fillRect/>
          </a:stretch>
        </p:blipFill>
        <p:spPr>
          <a:xfrm>
            <a:off x="2895590" y="1125538"/>
            <a:ext cx="6045518" cy="4479131"/>
          </a:xfrm>
          <a:prstGeom prst="rect">
            <a:avLst/>
          </a:prstGeom>
        </p:spPr>
      </p:pic>
    </p:spTree>
    <p:extLst>
      <p:ext uri="{BB962C8B-B14F-4D97-AF65-F5344CB8AC3E}">
        <p14:creationId xmlns:p14="http://schemas.microsoft.com/office/powerpoint/2010/main" val="115970604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54</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6.4.</a:t>
            </a:r>
            <a:r>
              <a:rPr lang="zh-CN" altLang="en-US" sz="2400" b="1" dirty="0">
                <a:solidFill>
                  <a:srgbClr val="C00000"/>
                </a:solidFill>
                <a:latin typeface="Verdana"/>
                <a:ea typeface="微软雅黑"/>
              </a:rPr>
              <a:t>估算活动资源</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12419">
            <a:extLst>
              <a:ext uri="{FF2B5EF4-FFF2-40B4-BE49-F238E27FC236}">
                <a16:creationId xmlns:a16="http://schemas.microsoft.com/office/drawing/2014/main" id="{4AD4A082-5291-45A2-9100-5640AFF4BF23}"/>
              </a:ext>
            </a:extLst>
          </p:cNvPr>
          <p:cNvPicPr>
            <a:picLocks noChangeAspect="1"/>
          </p:cNvPicPr>
          <p:nvPr/>
        </p:nvPicPr>
        <p:blipFill>
          <a:blip r:embed="rId2"/>
          <a:stretch>
            <a:fillRect/>
          </a:stretch>
        </p:blipFill>
        <p:spPr>
          <a:xfrm>
            <a:off x="268147" y="1412874"/>
            <a:ext cx="7307580" cy="2583180"/>
          </a:xfrm>
          <a:prstGeom prst="rect">
            <a:avLst/>
          </a:prstGeom>
        </p:spPr>
      </p:pic>
      <p:pic>
        <p:nvPicPr>
          <p:cNvPr id="24" name="Picture 12428">
            <a:extLst>
              <a:ext uri="{FF2B5EF4-FFF2-40B4-BE49-F238E27FC236}">
                <a16:creationId xmlns:a16="http://schemas.microsoft.com/office/drawing/2014/main" id="{08570ECE-EC78-46D4-9754-999F8B050D79}"/>
              </a:ext>
            </a:extLst>
          </p:cNvPr>
          <p:cNvPicPr>
            <a:picLocks noChangeAspect="1"/>
          </p:cNvPicPr>
          <p:nvPr/>
        </p:nvPicPr>
        <p:blipFill>
          <a:blip r:embed="rId3"/>
          <a:stretch>
            <a:fillRect/>
          </a:stretch>
        </p:blipFill>
        <p:spPr>
          <a:xfrm>
            <a:off x="2837976" y="1093926"/>
            <a:ext cx="6045518" cy="4657249"/>
          </a:xfrm>
          <a:prstGeom prst="rect">
            <a:avLst/>
          </a:prstGeom>
        </p:spPr>
      </p:pic>
    </p:spTree>
    <p:extLst>
      <p:ext uri="{BB962C8B-B14F-4D97-AF65-F5344CB8AC3E}">
        <p14:creationId xmlns:p14="http://schemas.microsoft.com/office/powerpoint/2010/main" val="320759040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55</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6.5.</a:t>
            </a:r>
            <a:r>
              <a:rPr lang="zh-CN" altLang="en-US" sz="2400" b="1" dirty="0">
                <a:solidFill>
                  <a:srgbClr val="C00000"/>
                </a:solidFill>
                <a:latin typeface="Verdana"/>
                <a:ea typeface="微软雅黑"/>
              </a:rPr>
              <a:t>估算活动持续时间</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Picture 12804">
            <a:extLst>
              <a:ext uri="{FF2B5EF4-FFF2-40B4-BE49-F238E27FC236}">
                <a16:creationId xmlns:a16="http://schemas.microsoft.com/office/drawing/2014/main" id="{F73C6836-CD56-42F1-9D5E-A3DC70C3F666}"/>
              </a:ext>
            </a:extLst>
          </p:cNvPr>
          <p:cNvPicPr>
            <a:picLocks noChangeAspect="1"/>
          </p:cNvPicPr>
          <p:nvPr/>
        </p:nvPicPr>
        <p:blipFill>
          <a:blip r:embed="rId2"/>
          <a:stretch>
            <a:fillRect/>
          </a:stretch>
        </p:blipFill>
        <p:spPr>
          <a:xfrm>
            <a:off x="241428" y="1412874"/>
            <a:ext cx="7307580" cy="2667000"/>
          </a:xfrm>
          <a:prstGeom prst="rect">
            <a:avLst/>
          </a:prstGeom>
        </p:spPr>
      </p:pic>
      <p:pic>
        <p:nvPicPr>
          <p:cNvPr id="24" name="Picture 12814">
            <a:extLst>
              <a:ext uri="{FF2B5EF4-FFF2-40B4-BE49-F238E27FC236}">
                <a16:creationId xmlns:a16="http://schemas.microsoft.com/office/drawing/2014/main" id="{A4703782-5C61-40C7-BC46-F61C07C2893B}"/>
              </a:ext>
            </a:extLst>
          </p:cNvPr>
          <p:cNvPicPr>
            <a:picLocks noChangeAspect="1"/>
          </p:cNvPicPr>
          <p:nvPr/>
        </p:nvPicPr>
        <p:blipFill>
          <a:blip r:embed="rId3"/>
          <a:stretch>
            <a:fillRect/>
          </a:stretch>
        </p:blipFill>
        <p:spPr>
          <a:xfrm>
            <a:off x="2997041" y="823160"/>
            <a:ext cx="6045518" cy="4908709"/>
          </a:xfrm>
          <a:prstGeom prst="rect">
            <a:avLst/>
          </a:prstGeom>
        </p:spPr>
      </p:pic>
    </p:spTree>
    <p:extLst>
      <p:ext uri="{BB962C8B-B14F-4D97-AF65-F5344CB8AC3E}">
        <p14:creationId xmlns:p14="http://schemas.microsoft.com/office/powerpoint/2010/main" val="303590061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56</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6.5.</a:t>
            </a:r>
            <a:r>
              <a:rPr lang="zh-CN" altLang="en-US" sz="2400" b="1" dirty="0">
                <a:solidFill>
                  <a:srgbClr val="C00000"/>
                </a:solidFill>
                <a:latin typeface="Verdana"/>
                <a:ea typeface="微软雅黑"/>
              </a:rPr>
              <a:t>三点估算</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70E4F5DC-2C78-4CC3-80BC-FFE2E3C7BFBB}"/>
              </a:ext>
            </a:extLst>
          </p:cNvPr>
          <p:cNvSpPr txBox="1"/>
          <p:nvPr/>
        </p:nvSpPr>
        <p:spPr>
          <a:xfrm>
            <a:off x="532982" y="1158426"/>
            <a:ext cx="8074621" cy="5016758"/>
          </a:xfrm>
          <a:prstGeom prst="rect">
            <a:avLst/>
          </a:prstGeom>
          <a:noFill/>
        </p:spPr>
        <p:txBody>
          <a:bodyPr wrap="square" rtlCol="0">
            <a:spAutoFit/>
          </a:bodyPr>
          <a:lstStyle/>
          <a:p>
            <a:r>
              <a:rPr lang="zh-CN" altLang="en-US" sz="2000" b="1" dirty="0">
                <a:latin typeface="黑体" pitchFamily="49" charset="-122"/>
                <a:ea typeface="黑体" pitchFamily="49" charset="-122"/>
              </a:rPr>
              <a:t>三点估算。</a:t>
            </a:r>
            <a:r>
              <a:rPr lang="zh-CN" altLang="en-US" sz="2000" dirty="0">
                <a:latin typeface="黑体" pitchFamily="49" charset="-122"/>
                <a:ea typeface="黑体" pitchFamily="49" charset="-122"/>
              </a:rPr>
              <a:t>通过考虑估算中的不确定性和风险，可以提高活动持续时间估算的准确性。这个概念源自计划评审技术（</a:t>
            </a:r>
            <a:r>
              <a:rPr lang="en-US" altLang="zh-CN" sz="2000" dirty="0">
                <a:latin typeface="黑体" pitchFamily="49" charset="-122"/>
                <a:ea typeface="黑体" pitchFamily="49" charset="-122"/>
              </a:rPr>
              <a:t>PERT</a:t>
            </a:r>
            <a:r>
              <a:rPr lang="zh-CN" altLang="en-US" sz="2000" dirty="0">
                <a:latin typeface="黑体" pitchFamily="49" charset="-122"/>
                <a:ea typeface="黑体" pitchFamily="49" charset="-122"/>
              </a:rPr>
              <a:t>）。</a:t>
            </a:r>
            <a:r>
              <a:rPr lang="en-US" altLang="zh-CN" sz="2000" dirty="0">
                <a:latin typeface="黑体" pitchFamily="49" charset="-122"/>
                <a:ea typeface="黑体" pitchFamily="49" charset="-122"/>
              </a:rPr>
              <a:t>PERT </a:t>
            </a:r>
            <a:r>
              <a:rPr lang="zh-CN" altLang="en-US" sz="2000" dirty="0">
                <a:latin typeface="黑体" pitchFamily="49" charset="-122"/>
                <a:ea typeface="黑体" pitchFamily="49" charset="-122"/>
              </a:rPr>
              <a:t>使用三种估算值来界定活动持续时间的近似区间： </a:t>
            </a:r>
          </a:p>
          <a:p>
            <a:pPr marL="342900" indent="-342900">
              <a:buFont typeface="Wingdings" panose="05000000000000000000" pitchFamily="2" charset="2"/>
              <a:buChar char="l"/>
            </a:pPr>
            <a:r>
              <a:rPr lang="zh-CN" altLang="en-US" sz="2000" dirty="0">
                <a:latin typeface="黑体" pitchFamily="49" charset="-122"/>
                <a:ea typeface="黑体" pitchFamily="49" charset="-122"/>
              </a:rPr>
              <a:t>最可能时间（</a:t>
            </a:r>
            <a:r>
              <a:rPr lang="en-US" altLang="zh-CN" sz="2000" dirty="0" err="1">
                <a:latin typeface="黑体" pitchFamily="49" charset="-122"/>
                <a:ea typeface="黑体" pitchFamily="49" charset="-122"/>
              </a:rPr>
              <a:t>tM</a:t>
            </a:r>
            <a:r>
              <a:rPr lang="zh-CN" altLang="en-US" sz="2000" dirty="0">
                <a:latin typeface="黑体" pitchFamily="49" charset="-122"/>
                <a:ea typeface="黑体" pitchFamily="49" charset="-122"/>
              </a:rPr>
              <a:t>）。基于最可能获得的资源、最可能取得的资源生产率、对资源可用时间的现实预计、资源对其他参与者的可能依赖及可能发生的各种干扰等，所估算的活动持续时间。 </a:t>
            </a:r>
          </a:p>
          <a:p>
            <a:pPr marL="342900" indent="-342900">
              <a:buFont typeface="Wingdings" panose="05000000000000000000" pitchFamily="2" charset="2"/>
              <a:buChar char="l"/>
            </a:pPr>
            <a:r>
              <a:rPr lang="zh-CN" altLang="en-US" sz="2000" dirty="0">
                <a:latin typeface="黑体" pitchFamily="49" charset="-122"/>
                <a:ea typeface="黑体" pitchFamily="49" charset="-122"/>
              </a:rPr>
              <a:t>最乐观时间（</a:t>
            </a:r>
            <a:r>
              <a:rPr lang="en-US" altLang="zh-CN" sz="2000" dirty="0" err="1">
                <a:latin typeface="黑体" pitchFamily="49" charset="-122"/>
                <a:ea typeface="黑体" pitchFamily="49" charset="-122"/>
              </a:rPr>
              <a:t>tO</a:t>
            </a:r>
            <a:r>
              <a:rPr lang="zh-CN" altLang="en-US" sz="2000" dirty="0">
                <a:latin typeface="黑体" pitchFamily="49" charset="-122"/>
                <a:ea typeface="黑体" pitchFamily="49" charset="-122"/>
              </a:rPr>
              <a:t>）。基于活动的最好情况，所估算的活动持续时间。 </a:t>
            </a:r>
          </a:p>
          <a:p>
            <a:pPr marL="342900" indent="-342900">
              <a:buFont typeface="Wingdings" panose="05000000000000000000" pitchFamily="2" charset="2"/>
              <a:buChar char="l"/>
            </a:pPr>
            <a:r>
              <a:rPr lang="zh-CN" altLang="en-US" sz="2000" dirty="0">
                <a:latin typeface="黑体" pitchFamily="49" charset="-122"/>
                <a:ea typeface="黑体" pitchFamily="49" charset="-122"/>
              </a:rPr>
              <a:t>最悲观时间（</a:t>
            </a:r>
            <a:r>
              <a:rPr lang="en-US" altLang="zh-CN" sz="2000" dirty="0" err="1">
                <a:latin typeface="黑体" pitchFamily="49" charset="-122"/>
                <a:ea typeface="黑体" pitchFamily="49" charset="-122"/>
              </a:rPr>
              <a:t>tP</a:t>
            </a:r>
            <a:r>
              <a:rPr lang="zh-CN" altLang="en-US" sz="2000" dirty="0">
                <a:latin typeface="黑体" pitchFamily="49" charset="-122"/>
                <a:ea typeface="黑体" pitchFamily="49" charset="-122"/>
              </a:rPr>
              <a:t>）。基于活动的最差情况，所估算的活动持续时间。基于持续时间在三种估算值区间内的假定分布情况，使用公式来计算期望持续时间 </a:t>
            </a:r>
            <a:r>
              <a:rPr lang="en-US" altLang="zh-CN" sz="2000" dirty="0" err="1">
                <a:latin typeface="黑体" pitchFamily="49" charset="-122"/>
                <a:ea typeface="黑体" pitchFamily="49" charset="-122"/>
              </a:rPr>
              <a:t>tE</a:t>
            </a:r>
            <a:r>
              <a:rPr lang="zh-CN" altLang="en-US" sz="2000" dirty="0">
                <a:latin typeface="黑体" pitchFamily="49" charset="-122"/>
                <a:ea typeface="黑体" pitchFamily="49" charset="-122"/>
              </a:rPr>
              <a:t>。</a:t>
            </a:r>
          </a:p>
          <a:p>
            <a:endParaRPr lang="en-US" altLang="zh-CN" sz="2000" dirty="0">
              <a:latin typeface="黑体" pitchFamily="49" charset="-122"/>
              <a:ea typeface="黑体" pitchFamily="49" charset="-122"/>
            </a:endParaRPr>
          </a:p>
          <a:p>
            <a:r>
              <a:rPr lang="zh-CN" altLang="en-US" sz="2000" dirty="0">
                <a:latin typeface="黑体" pitchFamily="49" charset="-122"/>
                <a:ea typeface="黑体" pitchFamily="49" charset="-122"/>
              </a:rPr>
              <a:t>基于三角分布和贝塔分布的两个常用公式如下： </a:t>
            </a:r>
          </a:p>
          <a:p>
            <a:pPr marL="342900" indent="-342900">
              <a:buFont typeface="Wingdings" panose="05000000000000000000" pitchFamily="2" charset="2"/>
              <a:buChar char="n"/>
            </a:pPr>
            <a:r>
              <a:rPr lang="zh-CN" altLang="en-US" sz="2000" dirty="0">
                <a:latin typeface="黑体" pitchFamily="49" charset="-122"/>
                <a:ea typeface="黑体" pitchFamily="49" charset="-122"/>
              </a:rPr>
              <a:t>三角分布  </a:t>
            </a:r>
            <a:r>
              <a:rPr lang="en-US" altLang="zh-CN" sz="2000" dirty="0" err="1">
                <a:latin typeface="黑体" pitchFamily="49" charset="-122"/>
                <a:ea typeface="黑体" pitchFamily="49" charset="-122"/>
              </a:rPr>
              <a:t>tE</a:t>
            </a:r>
            <a:r>
              <a:rPr lang="en-US" altLang="zh-CN" sz="2000" dirty="0">
                <a:latin typeface="黑体" pitchFamily="49" charset="-122"/>
                <a:ea typeface="黑体" pitchFamily="49" charset="-122"/>
              </a:rPr>
              <a:t> = (</a:t>
            </a:r>
            <a:r>
              <a:rPr lang="en-US" altLang="zh-CN" sz="2000" dirty="0" err="1">
                <a:latin typeface="黑体" pitchFamily="49" charset="-122"/>
                <a:ea typeface="黑体" pitchFamily="49" charset="-122"/>
              </a:rPr>
              <a:t>tO</a:t>
            </a:r>
            <a:r>
              <a:rPr lang="en-US" altLang="zh-CN" sz="2000" dirty="0">
                <a:latin typeface="黑体" pitchFamily="49" charset="-122"/>
                <a:ea typeface="黑体" pitchFamily="49" charset="-122"/>
              </a:rPr>
              <a:t> + </a:t>
            </a:r>
            <a:r>
              <a:rPr lang="en-US" altLang="zh-CN" sz="2000" dirty="0" err="1">
                <a:latin typeface="黑体" pitchFamily="49" charset="-122"/>
                <a:ea typeface="黑体" pitchFamily="49" charset="-122"/>
              </a:rPr>
              <a:t>tM</a:t>
            </a:r>
            <a:r>
              <a:rPr lang="en-US" altLang="zh-CN" sz="2000" dirty="0">
                <a:latin typeface="黑体" pitchFamily="49" charset="-122"/>
                <a:ea typeface="黑体" pitchFamily="49" charset="-122"/>
              </a:rPr>
              <a:t> + </a:t>
            </a:r>
            <a:r>
              <a:rPr lang="en-US" altLang="zh-CN" sz="2000" dirty="0" err="1">
                <a:latin typeface="黑体" pitchFamily="49" charset="-122"/>
                <a:ea typeface="黑体" pitchFamily="49" charset="-122"/>
              </a:rPr>
              <a:t>tP</a:t>
            </a:r>
            <a:r>
              <a:rPr lang="en-US" altLang="zh-CN" sz="2000" dirty="0">
                <a:latin typeface="黑体" pitchFamily="49" charset="-122"/>
                <a:ea typeface="黑体" pitchFamily="49" charset="-122"/>
              </a:rPr>
              <a:t>) / 3 </a:t>
            </a:r>
          </a:p>
          <a:p>
            <a:pPr marL="342900" indent="-342900">
              <a:buFont typeface="Wingdings" panose="05000000000000000000" pitchFamily="2" charset="2"/>
              <a:buChar char="n"/>
            </a:pPr>
            <a:r>
              <a:rPr lang="zh-CN" altLang="en-US" sz="2000" dirty="0">
                <a:latin typeface="黑体" pitchFamily="49" charset="-122"/>
                <a:ea typeface="黑体" pitchFamily="49" charset="-122"/>
              </a:rPr>
              <a:t>贝塔分布（源自传统的 </a:t>
            </a:r>
            <a:r>
              <a:rPr lang="en-US" altLang="zh-CN" sz="2000" dirty="0">
                <a:latin typeface="黑体" pitchFamily="49" charset="-122"/>
                <a:ea typeface="黑体" pitchFamily="49" charset="-122"/>
              </a:rPr>
              <a:t>PERT </a:t>
            </a:r>
            <a:r>
              <a:rPr lang="zh-CN" altLang="en-US" sz="2000" dirty="0">
                <a:latin typeface="黑体" pitchFamily="49" charset="-122"/>
                <a:ea typeface="黑体" pitchFamily="49" charset="-122"/>
              </a:rPr>
              <a:t>技术）  </a:t>
            </a:r>
            <a:r>
              <a:rPr lang="en-US" altLang="zh-CN" sz="2000" dirty="0" err="1">
                <a:latin typeface="黑体" pitchFamily="49" charset="-122"/>
                <a:ea typeface="黑体" pitchFamily="49" charset="-122"/>
              </a:rPr>
              <a:t>tE</a:t>
            </a:r>
            <a:r>
              <a:rPr lang="en-US" altLang="zh-CN" sz="2000" dirty="0">
                <a:latin typeface="黑体" pitchFamily="49" charset="-122"/>
                <a:ea typeface="黑体" pitchFamily="49" charset="-122"/>
              </a:rPr>
              <a:t> = (</a:t>
            </a:r>
            <a:r>
              <a:rPr lang="en-US" altLang="zh-CN" sz="2000" dirty="0" err="1">
                <a:latin typeface="黑体" pitchFamily="49" charset="-122"/>
                <a:ea typeface="黑体" pitchFamily="49" charset="-122"/>
              </a:rPr>
              <a:t>tO</a:t>
            </a:r>
            <a:r>
              <a:rPr lang="en-US" altLang="zh-CN" sz="2000" dirty="0">
                <a:latin typeface="黑体" pitchFamily="49" charset="-122"/>
                <a:ea typeface="黑体" pitchFamily="49" charset="-122"/>
              </a:rPr>
              <a:t> + 4tM + </a:t>
            </a:r>
            <a:r>
              <a:rPr lang="en-US" altLang="zh-CN" sz="2000" dirty="0" err="1">
                <a:latin typeface="黑体" pitchFamily="49" charset="-122"/>
                <a:ea typeface="黑体" pitchFamily="49" charset="-122"/>
              </a:rPr>
              <a:t>tP</a:t>
            </a:r>
            <a:r>
              <a:rPr lang="en-US" altLang="zh-CN" sz="2000" dirty="0">
                <a:latin typeface="黑体" pitchFamily="49" charset="-122"/>
                <a:ea typeface="黑体" pitchFamily="49" charset="-122"/>
              </a:rPr>
              <a:t>) / 6</a:t>
            </a:r>
          </a:p>
          <a:p>
            <a:pPr marL="342900" indent="-342900">
              <a:buFont typeface="Wingdings" panose="05000000000000000000" pitchFamily="2" charset="2"/>
              <a:buChar char="n"/>
            </a:pPr>
            <a:r>
              <a:rPr lang="zh-CN" altLang="en-US" sz="2000" dirty="0">
                <a:latin typeface="黑体" pitchFamily="49" charset="-122"/>
                <a:ea typeface="黑体" pitchFamily="49" charset="-122"/>
              </a:rPr>
              <a:t>标准差 </a:t>
            </a:r>
            <a:r>
              <a:rPr lang="en-US" altLang="zh-CN" sz="2000" dirty="0">
                <a:latin typeface="黑体" pitchFamily="49" charset="-122"/>
                <a:ea typeface="黑体" pitchFamily="49" charset="-122"/>
              </a:rPr>
              <a:t>= (</a:t>
            </a:r>
            <a:r>
              <a:rPr lang="en-US" altLang="zh-CN" sz="2000" dirty="0" err="1">
                <a:latin typeface="黑体" pitchFamily="49" charset="-122"/>
                <a:ea typeface="黑体" pitchFamily="49" charset="-122"/>
              </a:rPr>
              <a:t>tP</a:t>
            </a:r>
            <a:r>
              <a:rPr lang="en-US" altLang="zh-CN" sz="2000" dirty="0">
                <a:latin typeface="黑体" pitchFamily="49" charset="-122"/>
                <a:ea typeface="黑体" pitchFamily="49" charset="-122"/>
              </a:rPr>
              <a:t> - </a:t>
            </a:r>
            <a:r>
              <a:rPr lang="en-US" altLang="zh-CN" sz="2000" dirty="0" err="1">
                <a:latin typeface="黑体" pitchFamily="49" charset="-122"/>
                <a:ea typeface="黑体" pitchFamily="49" charset="-122"/>
              </a:rPr>
              <a:t>tO</a:t>
            </a:r>
            <a:r>
              <a:rPr lang="en-US" altLang="zh-CN" sz="2000" dirty="0">
                <a:latin typeface="黑体" pitchFamily="49" charset="-122"/>
                <a:ea typeface="黑体" pitchFamily="49" charset="-122"/>
              </a:rPr>
              <a:t>) / 6 </a:t>
            </a:r>
          </a:p>
          <a:p>
            <a:pPr marL="285750" indent="-285750">
              <a:buFont typeface="Wingdings" panose="05000000000000000000" pitchFamily="2" charset="2"/>
              <a:buChar char="n"/>
            </a:pPr>
            <a:endParaRPr lang="en-US" altLang="zh-CN" sz="2000" dirty="0">
              <a:latin typeface="黑体" pitchFamily="49" charset="-122"/>
              <a:ea typeface="黑体" pitchFamily="49" charset="-122"/>
            </a:endParaRPr>
          </a:p>
        </p:txBody>
      </p:sp>
    </p:spTree>
    <p:extLst>
      <p:ext uri="{BB962C8B-B14F-4D97-AF65-F5344CB8AC3E}">
        <p14:creationId xmlns:p14="http://schemas.microsoft.com/office/powerpoint/2010/main" val="1168357264"/>
      </p:ext>
    </p:extLst>
  </p:cSld>
  <p:clrMapOvr>
    <a:masterClrMapping/>
  </p:clrMapOvr>
  <p:transition>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57</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6.5.</a:t>
            </a:r>
            <a:r>
              <a:rPr lang="zh-CN" altLang="en-US" sz="2400" b="1" dirty="0">
                <a:solidFill>
                  <a:srgbClr val="C00000"/>
                </a:solidFill>
                <a:latin typeface="Verdana"/>
                <a:ea typeface="微软雅黑"/>
              </a:rPr>
              <a:t>标准差和正态分布</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3" descr="j0234131">
            <a:extLst>
              <a:ext uri="{FF2B5EF4-FFF2-40B4-BE49-F238E27FC236}">
                <a16:creationId xmlns:a16="http://schemas.microsoft.com/office/drawing/2014/main" id="{2D5E6A1F-1FD8-4DA6-82D8-7CE7409F637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5731" y="947140"/>
            <a:ext cx="1289050"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4">
            <a:extLst>
              <a:ext uri="{FF2B5EF4-FFF2-40B4-BE49-F238E27FC236}">
                <a16:creationId xmlns:a16="http://schemas.microsoft.com/office/drawing/2014/main" id="{8FCA2653-21DA-4733-B196-75D1A3D72B53}"/>
              </a:ext>
            </a:extLst>
          </p:cNvPr>
          <p:cNvSpPr txBox="1">
            <a:spLocks noChangeArrowheads="1"/>
          </p:cNvSpPr>
          <p:nvPr/>
        </p:nvSpPr>
        <p:spPr bwMode="auto">
          <a:xfrm>
            <a:off x="3073561" y="944562"/>
            <a:ext cx="4876800"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50000"/>
              </a:spcBef>
              <a:buFontTx/>
              <a:buNone/>
            </a:pPr>
            <a:r>
              <a:rPr lang="zh-CN" altLang="en-US" sz="2000" b="0" dirty="0">
                <a:latin typeface="Arial" panose="020B0604020202020204" pitchFamily="34" charset="0"/>
              </a:rPr>
              <a:t>平时回家，如果不堵车，最快</a:t>
            </a:r>
            <a:r>
              <a:rPr lang="en-US" altLang="zh-CN" sz="2000" b="0" dirty="0">
                <a:solidFill>
                  <a:srgbClr val="FF3300"/>
                </a:solidFill>
                <a:latin typeface="Arial" panose="020B0604020202020204" pitchFamily="34" charset="0"/>
              </a:rPr>
              <a:t>30</a:t>
            </a:r>
            <a:r>
              <a:rPr lang="zh-CN" altLang="en-US" sz="2000" b="0" dirty="0">
                <a:solidFill>
                  <a:srgbClr val="FF3300"/>
                </a:solidFill>
                <a:latin typeface="Arial" panose="020B0604020202020204" pitchFamily="34" charset="0"/>
              </a:rPr>
              <a:t>分钟</a:t>
            </a:r>
            <a:r>
              <a:rPr lang="zh-CN" altLang="en-US" sz="2000" b="0" dirty="0">
                <a:latin typeface="Arial" panose="020B0604020202020204" pitchFamily="34" charset="0"/>
              </a:rPr>
              <a:t>；如果堵车，最慢</a:t>
            </a:r>
            <a:r>
              <a:rPr lang="en-US" altLang="zh-CN" sz="2000" b="0" dirty="0">
                <a:solidFill>
                  <a:srgbClr val="FF3300"/>
                </a:solidFill>
                <a:latin typeface="Arial" panose="020B0604020202020204" pitchFamily="34" charset="0"/>
              </a:rPr>
              <a:t>2</a:t>
            </a:r>
            <a:r>
              <a:rPr lang="zh-CN" altLang="en-US" sz="2000" b="0" dirty="0">
                <a:solidFill>
                  <a:srgbClr val="FF3300"/>
                </a:solidFill>
                <a:latin typeface="Arial" panose="020B0604020202020204" pitchFamily="34" charset="0"/>
              </a:rPr>
              <a:t>小时</a:t>
            </a:r>
            <a:r>
              <a:rPr lang="zh-CN" altLang="en-US" sz="2000" b="0" dirty="0">
                <a:latin typeface="Arial" panose="020B0604020202020204" pitchFamily="34" charset="0"/>
              </a:rPr>
              <a:t>。大多数情况是</a:t>
            </a:r>
            <a:r>
              <a:rPr lang="en-US" altLang="zh-CN" sz="2000" b="0" dirty="0">
                <a:solidFill>
                  <a:srgbClr val="FF3300"/>
                </a:solidFill>
                <a:latin typeface="Arial" panose="020B0604020202020204" pitchFamily="34" charset="0"/>
              </a:rPr>
              <a:t>1</a:t>
            </a:r>
            <a:r>
              <a:rPr lang="zh-CN" altLang="en-US" sz="2000" b="0" dirty="0">
                <a:solidFill>
                  <a:srgbClr val="FF3300"/>
                </a:solidFill>
                <a:latin typeface="Arial" panose="020B0604020202020204" pitchFamily="34" charset="0"/>
              </a:rPr>
              <a:t>小时</a:t>
            </a:r>
          </a:p>
          <a:p>
            <a:pPr algn="l">
              <a:lnSpc>
                <a:spcPct val="100000"/>
              </a:lnSpc>
              <a:spcBef>
                <a:spcPct val="50000"/>
              </a:spcBef>
              <a:buFontTx/>
              <a:buNone/>
            </a:pPr>
            <a:r>
              <a:rPr lang="zh-CN" altLang="en-US" sz="2000" b="0" dirty="0">
                <a:latin typeface="Arial" panose="020B0604020202020204" pitchFamily="34" charset="0"/>
              </a:rPr>
              <a:t>请估算</a:t>
            </a:r>
            <a:r>
              <a:rPr lang="en-US" altLang="zh-CN" sz="2000" b="0" dirty="0">
                <a:latin typeface="Arial" panose="020B0604020202020204" pitchFamily="34" charset="0"/>
              </a:rPr>
              <a:t>80</a:t>
            </a:r>
            <a:r>
              <a:rPr lang="zh-CN" altLang="en-US" sz="2000" b="0" dirty="0">
                <a:latin typeface="Arial" panose="020B0604020202020204" pitchFamily="34" charset="0"/>
              </a:rPr>
              <a:t>分钟内回家的概率是？</a:t>
            </a:r>
            <a:endParaRPr lang="zh-CN" altLang="en-US" sz="2000" dirty="0">
              <a:solidFill>
                <a:srgbClr val="FF6600"/>
              </a:solidFill>
              <a:latin typeface="Arial" panose="020B0604020202020204" pitchFamily="34" charset="0"/>
            </a:endParaRPr>
          </a:p>
        </p:txBody>
      </p:sp>
      <p:sp>
        <p:nvSpPr>
          <p:cNvPr id="15" name="Text Box 5">
            <a:extLst>
              <a:ext uri="{FF2B5EF4-FFF2-40B4-BE49-F238E27FC236}">
                <a16:creationId xmlns:a16="http://schemas.microsoft.com/office/drawing/2014/main" id="{BFCEDB01-33A1-4F64-B7C8-02297B01665F}"/>
              </a:ext>
            </a:extLst>
          </p:cNvPr>
          <p:cNvSpPr txBox="1">
            <a:spLocks noChangeArrowheads="1"/>
          </p:cNvSpPr>
          <p:nvPr/>
        </p:nvSpPr>
        <p:spPr bwMode="auto">
          <a:xfrm>
            <a:off x="2915816" y="2412111"/>
            <a:ext cx="48768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50000"/>
              </a:spcBef>
              <a:buFontTx/>
              <a:buNone/>
            </a:pPr>
            <a:r>
              <a:rPr lang="en-US" altLang="zh-CN" sz="2000" dirty="0">
                <a:latin typeface="Arial" panose="020B0604020202020204" pitchFamily="34" charset="0"/>
              </a:rPr>
              <a:t>1</a:t>
            </a:r>
            <a:r>
              <a:rPr lang="zh-CN" altLang="en-US" sz="2000" dirty="0">
                <a:latin typeface="Arial" panose="020B0604020202020204" pitchFamily="34" charset="0"/>
              </a:rPr>
              <a:t>、计算平均值：回家所需时间</a:t>
            </a:r>
            <a:r>
              <a:rPr lang="en-US" altLang="zh-CN" sz="2000" dirty="0">
                <a:latin typeface="Arial" panose="020B0604020202020204" pitchFamily="34" charset="0"/>
              </a:rPr>
              <a:t>=</a:t>
            </a:r>
            <a:r>
              <a:rPr lang="zh-CN" altLang="en-US" sz="2000" dirty="0">
                <a:latin typeface="Arial" panose="020B0604020202020204" pitchFamily="34" charset="0"/>
              </a:rPr>
              <a:t>（</a:t>
            </a:r>
            <a:r>
              <a:rPr lang="en-US" altLang="zh-CN" sz="2000" dirty="0">
                <a:latin typeface="Arial" panose="020B0604020202020204" pitchFamily="34" charset="0"/>
              </a:rPr>
              <a:t>60*4+30+120)/6=</a:t>
            </a:r>
            <a:r>
              <a:rPr lang="en-US" altLang="zh-CN" sz="4000" dirty="0">
                <a:solidFill>
                  <a:srgbClr val="FF3300"/>
                </a:solidFill>
                <a:latin typeface="Arial" panose="020B0604020202020204" pitchFamily="34" charset="0"/>
              </a:rPr>
              <a:t>65</a:t>
            </a:r>
            <a:r>
              <a:rPr lang="zh-CN" altLang="en-US" sz="2000" dirty="0">
                <a:latin typeface="Arial" panose="020B0604020202020204" pitchFamily="34" charset="0"/>
              </a:rPr>
              <a:t>分钟</a:t>
            </a:r>
          </a:p>
          <a:p>
            <a:pPr algn="l">
              <a:lnSpc>
                <a:spcPct val="100000"/>
              </a:lnSpc>
              <a:spcBef>
                <a:spcPct val="50000"/>
              </a:spcBef>
              <a:buFontTx/>
              <a:buNone/>
            </a:pPr>
            <a:r>
              <a:rPr lang="en-US" altLang="zh-CN" sz="2000" dirty="0">
                <a:latin typeface="Arial" panose="020B0604020202020204" pitchFamily="34" charset="0"/>
              </a:rPr>
              <a:t>2</a:t>
            </a:r>
            <a:r>
              <a:rPr lang="zh-CN" altLang="en-US" sz="2000" dirty="0">
                <a:latin typeface="Arial" panose="020B0604020202020204" pitchFamily="34" charset="0"/>
              </a:rPr>
              <a:t>、计算标准差：</a:t>
            </a:r>
            <a:r>
              <a:rPr lang="en-US" altLang="zh-CN" sz="2000" dirty="0">
                <a:latin typeface="Arial" panose="020B0604020202020204" pitchFamily="34" charset="0"/>
              </a:rPr>
              <a:t>=</a:t>
            </a:r>
            <a:r>
              <a:rPr lang="zh-CN" altLang="en-US" sz="2000" dirty="0">
                <a:latin typeface="Arial" panose="020B0604020202020204" pitchFamily="34" charset="0"/>
              </a:rPr>
              <a:t>（</a:t>
            </a:r>
            <a:r>
              <a:rPr lang="en-US" altLang="zh-CN" sz="2000" dirty="0">
                <a:latin typeface="Arial" panose="020B0604020202020204" pitchFamily="34" charset="0"/>
              </a:rPr>
              <a:t>120-30</a:t>
            </a:r>
            <a:r>
              <a:rPr lang="zh-CN" altLang="en-US" sz="2000" dirty="0">
                <a:latin typeface="Arial" panose="020B0604020202020204" pitchFamily="34" charset="0"/>
              </a:rPr>
              <a:t>）</a:t>
            </a:r>
            <a:r>
              <a:rPr lang="en-US" altLang="zh-CN" sz="2000" dirty="0">
                <a:latin typeface="Arial" panose="020B0604020202020204" pitchFamily="34" charset="0"/>
              </a:rPr>
              <a:t>/6=</a:t>
            </a:r>
            <a:r>
              <a:rPr lang="en-US" altLang="zh-CN" sz="2000" dirty="0">
                <a:solidFill>
                  <a:srgbClr val="FF0000"/>
                </a:solidFill>
                <a:latin typeface="Arial" panose="020B0604020202020204" pitchFamily="34" charset="0"/>
              </a:rPr>
              <a:t>15</a:t>
            </a:r>
            <a:r>
              <a:rPr lang="zh-CN" altLang="en-US" sz="2000" dirty="0">
                <a:latin typeface="Arial" panose="020B0604020202020204" pitchFamily="34" charset="0"/>
              </a:rPr>
              <a:t>分钟</a:t>
            </a:r>
          </a:p>
          <a:p>
            <a:pPr algn="l">
              <a:lnSpc>
                <a:spcPct val="100000"/>
              </a:lnSpc>
              <a:spcBef>
                <a:spcPct val="50000"/>
              </a:spcBef>
              <a:buFontTx/>
              <a:buNone/>
            </a:pPr>
            <a:r>
              <a:rPr lang="en-US" altLang="zh-CN" sz="2000" dirty="0">
                <a:latin typeface="Arial" panose="020B0604020202020204" pitchFamily="34" charset="0"/>
              </a:rPr>
              <a:t>3</a:t>
            </a:r>
            <a:r>
              <a:rPr lang="zh-CN" altLang="en-US" sz="2000" dirty="0">
                <a:latin typeface="Arial" panose="020B0604020202020204" pitchFamily="34" charset="0"/>
              </a:rPr>
              <a:t>、绘制正态分布图</a:t>
            </a:r>
            <a:endParaRPr lang="zh-CN" altLang="en-US" sz="4000" dirty="0">
              <a:solidFill>
                <a:srgbClr val="FF3300"/>
              </a:solidFill>
              <a:latin typeface="Arial" panose="020B0604020202020204" pitchFamily="34" charset="0"/>
            </a:endParaRPr>
          </a:p>
        </p:txBody>
      </p:sp>
      <p:sp>
        <p:nvSpPr>
          <p:cNvPr id="16" name="AutoShape 6">
            <a:extLst>
              <a:ext uri="{FF2B5EF4-FFF2-40B4-BE49-F238E27FC236}">
                <a16:creationId xmlns:a16="http://schemas.microsoft.com/office/drawing/2014/main" id="{741D8761-9280-40E4-9CF8-7B0CEE2E1F04}"/>
              </a:ext>
            </a:extLst>
          </p:cNvPr>
          <p:cNvSpPr>
            <a:spLocks noChangeArrowheads="1"/>
          </p:cNvSpPr>
          <p:nvPr/>
        </p:nvSpPr>
        <p:spPr bwMode="auto">
          <a:xfrm>
            <a:off x="715318" y="4476729"/>
            <a:ext cx="7467600" cy="1219200"/>
          </a:xfrm>
          <a:prstGeom prst="wedgeRectCallout">
            <a:avLst>
              <a:gd name="adj1" fmla="val -19940"/>
              <a:gd name="adj2" fmla="val -16796"/>
            </a:avLst>
          </a:prstGeom>
          <a:gradFill rotWithShape="1">
            <a:gsLst>
              <a:gs pos="0">
                <a:srgbClr val="BBD4F3"/>
              </a:gs>
              <a:gs pos="50000">
                <a:srgbClr val="BBD4F3">
                  <a:gamma/>
                  <a:tint val="0"/>
                  <a:invGamma/>
                </a:srgbClr>
              </a:gs>
              <a:gs pos="100000">
                <a:srgbClr val="BBD4F3"/>
              </a:gs>
            </a:gsLst>
            <a:lin ang="5400000" scaled="1"/>
          </a:gra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lnSpc>
                <a:spcPct val="100000"/>
              </a:lnSpc>
              <a:spcBef>
                <a:spcPct val="0"/>
              </a:spcBef>
              <a:buFontTx/>
              <a:buNone/>
            </a:pPr>
            <a:r>
              <a:rPr lang="zh-CN" altLang="en-US" sz="2000" b="0" dirty="0">
                <a:latin typeface="Arial" panose="020B0604020202020204" pitchFamily="34" charset="0"/>
              </a:rPr>
              <a:t>平均估算值</a:t>
            </a:r>
            <a:r>
              <a:rPr lang="en-US" altLang="zh-CN" sz="2000" b="0" dirty="0">
                <a:latin typeface="Arial" panose="020B0604020202020204" pitchFamily="34" charset="0"/>
              </a:rPr>
              <a:t>=</a:t>
            </a:r>
            <a:r>
              <a:rPr lang="zh-CN" altLang="en-US" sz="2000" b="0" dirty="0">
                <a:latin typeface="Arial" panose="020B0604020202020204" pitchFamily="34" charset="0"/>
              </a:rPr>
              <a:t>（最可能持续时间*</a:t>
            </a:r>
            <a:r>
              <a:rPr lang="en-US" altLang="zh-CN" sz="2000" b="0" dirty="0">
                <a:latin typeface="Arial" panose="020B0604020202020204" pitchFamily="34" charset="0"/>
              </a:rPr>
              <a:t>4+</a:t>
            </a:r>
            <a:r>
              <a:rPr lang="zh-CN" altLang="en-US" sz="2000" b="0" dirty="0">
                <a:latin typeface="Arial" panose="020B0604020202020204" pitchFamily="34" charset="0"/>
              </a:rPr>
              <a:t>最乐观</a:t>
            </a:r>
            <a:r>
              <a:rPr lang="en-US" altLang="zh-CN" sz="2000" b="0" dirty="0">
                <a:latin typeface="Arial" panose="020B0604020202020204" pitchFamily="34" charset="0"/>
              </a:rPr>
              <a:t>+</a:t>
            </a:r>
            <a:r>
              <a:rPr lang="zh-CN" altLang="en-US" sz="2000" b="0" dirty="0">
                <a:latin typeface="Arial" panose="020B0604020202020204" pitchFamily="34" charset="0"/>
              </a:rPr>
              <a:t>最悲观）</a:t>
            </a:r>
            <a:r>
              <a:rPr lang="en-US" altLang="zh-CN" sz="2000" b="0" dirty="0">
                <a:latin typeface="Arial" panose="020B0604020202020204" pitchFamily="34" charset="0"/>
              </a:rPr>
              <a:t>/6</a:t>
            </a:r>
          </a:p>
          <a:p>
            <a:pPr algn="l">
              <a:lnSpc>
                <a:spcPct val="100000"/>
              </a:lnSpc>
              <a:spcBef>
                <a:spcPct val="0"/>
              </a:spcBef>
              <a:buFontTx/>
              <a:buNone/>
            </a:pPr>
            <a:r>
              <a:rPr lang="zh-CN" altLang="en-US" sz="2000" b="0" dirty="0">
                <a:latin typeface="Arial" panose="020B0604020202020204" pitchFamily="34" charset="0"/>
              </a:rPr>
              <a:t>标准差</a:t>
            </a:r>
            <a:r>
              <a:rPr lang="en-US" altLang="zh-CN" sz="2000" b="0" dirty="0">
                <a:latin typeface="Arial" panose="020B0604020202020204" pitchFamily="34" charset="0"/>
              </a:rPr>
              <a:t>=</a:t>
            </a:r>
            <a:r>
              <a:rPr lang="zh-CN" altLang="en-US" sz="2000" b="0" dirty="0">
                <a:latin typeface="Arial" panose="020B0604020202020204" pitchFamily="34" charset="0"/>
              </a:rPr>
              <a:t>（最悲观</a:t>
            </a:r>
            <a:r>
              <a:rPr lang="en-US" altLang="zh-CN" sz="2000" b="0" dirty="0">
                <a:latin typeface="Arial" panose="020B0604020202020204" pitchFamily="34" charset="0"/>
              </a:rPr>
              <a:t>-</a:t>
            </a:r>
            <a:r>
              <a:rPr lang="zh-CN" altLang="en-US" sz="2000" b="0" dirty="0">
                <a:latin typeface="Arial" panose="020B0604020202020204" pitchFamily="34" charset="0"/>
              </a:rPr>
              <a:t>最乐观）</a:t>
            </a:r>
            <a:r>
              <a:rPr lang="en-US" altLang="zh-CN" sz="2000" b="0" dirty="0">
                <a:latin typeface="Arial" panose="020B0604020202020204" pitchFamily="34" charset="0"/>
              </a:rPr>
              <a:t>/6</a:t>
            </a:r>
          </a:p>
        </p:txBody>
      </p:sp>
    </p:spTree>
    <p:extLst>
      <p:ext uri="{BB962C8B-B14F-4D97-AF65-F5344CB8AC3E}">
        <p14:creationId xmlns:p14="http://schemas.microsoft.com/office/powerpoint/2010/main" val="1371532613"/>
      </p:ext>
    </p:extLst>
  </p:cSld>
  <p:clrMapOvr>
    <a:masterClrMapping/>
  </p:clrMapOvr>
  <p:transition>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58</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6.5.</a:t>
            </a:r>
            <a:r>
              <a:rPr lang="zh-CN" altLang="en-US" sz="2400" b="1" dirty="0">
                <a:solidFill>
                  <a:srgbClr val="C00000"/>
                </a:solidFill>
                <a:latin typeface="Verdana"/>
                <a:ea typeface="微软雅黑"/>
              </a:rPr>
              <a:t>标准差和正态分布</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AutoShape 25">
            <a:extLst>
              <a:ext uri="{FF2B5EF4-FFF2-40B4-BE49-F238E27FC236}">
                <a16:creationId xmlns:a16="http://schemas.microsoft.com/office/drawing/2014/main" id="{9B6959D7-EE96-4333-8CE2-028A20987800}"/>
              </a:ext>
            </a:extLst>
          </p:cNvPr>
          <p:cNvSpPr>
            <a:spLocks noChangeArrowheads="1"/>
          </p:cNvSpPr>
          <p:nvPr/>
        </p:nvSpPr>
        <p:spPr bwMode="auto">
          <a:xfrm>
            <a:off x="899592" y="4714792"/>
            <a:ext cx="7467600" cy="1090472"/>
          </a:xfrm>
          <a:prstGeom prst="wedgeRectCallout">
            <a:avLst>
              <a:gd name="adj1" fmla="val -22917"/>
              <a:gd name="adj2" fmla="val -48958"/>
            </a:avLst>
          </a:prstGeom>
          <a:gradFill rotWithShape="1">
            <a:gsLst>
              <a:gs pos="0">
                <a:srgbClr val="BBD4F3"/>
              </a:gs>
              <a:gs pos="50000">
                <a:srgbClr val="BBD4F3">
                  <a:gamma/>
                  <a:tint val="0"/>
                  <a:invGamma/>
                </a:srgbClr>
              </a:gs>
              <a:gs pos="100000">
                <a:srgbClr val="BBD4F3"/>
              </a:gs>
            </a:gsLst>
            <a:lin ang="5400000" scaled="1"/>
          </a:gra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lnSpc>
                <a:spcPct val="100000"/>
              </a:lnSpc>
              <a:spcBef>
                <a:spcPct val="0"/>
              </a:spcBef>
              <a:buFontTx/>
              <a:buNone/>
            </a:pPr>
            <a:r>
              <a:rPr lang="zh-CN" altLang="en-US" sz="2000" b="0" dirty="0">
                <a:latin typeface="Arial" panose="020B0604020202020204" pitchFamily="34" charset="0"/>
              </a:rPr>
              <a:t>如果问在</a:t>
            </a:r>
            <a:r>
              <a:rPr lang="en-US" altLang="zh-CN" sz="2000" b="0" dirty="0">
                <a:latin typeface="Arial" panose="020B0604020202020204" pitchFamily="34" charset="0"/>
              </a:rPr>
              <a:t>80</a:t>
            </a:r>
            <a:r>
              <a:rPr lang="zh-CN" altLang="en-US" sz="2000" b="0" dirty="0">
                <a:latin typeface="Arial" panose="020B0604020202020204" pitchFamily="34" charset="0"/>
              </a:rPr>
              <a:t>分到</a:t>
            </a:r>
            <a:r>
              <a:rPr lang="en-US" altLang="zh-CN" sz="2000" b="0" dirty="0">
                <a:latin typeface="Arial" panose="020B0604020202020204" pitchFamily="34" charset="0"/>
              </a:rPr>
              <a:t>50</a:t>
            </a:r>
            <a:r>
              <a:rPr lang="zh-CN" altLang="en-US" sz="2000" b="0" dirty="0">
                <a:latin typeface="Arial" panose="020B0604020202020204" pitchFamily="34" charset="0"/>
              </a:rPr>
              <a:t>分之间到家的概率，则是</a:t>
            </a:r>
            <a:r>
              <a:rPr lang="en-US" altLang="zh-CN" sz="2000" b="0" dirty="0">
                <a:solidFill>
                  <a:srgbClr val="FF0000"/>
                </a:solidFill>
                <a:latin typeface="Arial" panose="020B0604020202020204" pitchFamily="34" charset="0"/>
              </a:rPr>
              <a:t>68%</a:t>
            </a:r>
          </a:p>
          <a:p>
            <a:pPr algn="l">
              <a:lnSpc>
                <a:spcPct val="100000"/>
              </a:lnSpc>
              <a:spcBef>
                <a:spcPct val="0"/>
              </a:spcBef>
              <a:buFontTx/>
              <a:buNone/>
            </a:pPr>
            <a:r>
              <a:rPr lang="zh-CN" altLang="en-US" sz="2000" b="0" dirty="0">
                <a:latin typeface="Arial" panose="020B0604020202020204" pitchFamily="34" charset="0"/>
              </a:rPr>
              <a:t>如果问在</a:t>
            </a:r>
            <a:r>
              <a:rPr lang="en-US" altLang="zh-CN" sz="2000" b="0" dirty="0">
                <a:latin typeface="Arial" panose="020B0604020202020204" pitchFamily="34" charset="0"/>
              </a:rPr>
              <a:t>80</a:t>
            </a:r>
            <a:r>
              <a:rPr lang="zh-CN" altLang="en-US" sz="2000" b="0" dirty="0">
                <a:latin typeface="Arial" panose="020B0604020202020204" pitchFamily="34" charset="0"/>
              </a:rPr>
              <a:t>分钟以上回家的概率，则是</a:t>
            </a:r>
            <a:r>
              <a:rPr lang="en-US" altLang="zh-CN" sz="2000" b="0" dirty="0">
                <a:solidFill>
                  <a:srgbClr val="FF0000"/>
                </a:solidFill>
                <a:latin typeface="Arial" panose="020B0604020202020204" pitchFamily="34" charset="0"/>
              </a:rPr>
              <a:t>15%</a:t>
            </a:r>
            <a:r>
              <a:rPr lang="zh-CN" altLang="en-US" sz="2000" b="0" dirty="0">
                <a:latin typeface="Arial" panose="020B0604020202020204" pitchFamily="34" charset="0"/>
              </a:rPr>
              <a:t>（大约），在正态图位置为“</a:t>
            </a:r>
            <a:r>
              <a:rPr lang="zh-CN" altLang="en-US" sz="2000" b="0" dirty="0">
                <a:solidFill>
                  <a:srgbClr val="FF0000"/>
                </a:solidFill>
                <a:latin typeface="Arial" panose="020B0604020202020204" pitchFamily="34" charset="0"/>
              </a:rPr>
              <a:t>大约平均值右侧超过一个标准差</a:t>
            </a:r>
            <a:r>
              <a:rPr lang="zh-CN" altLang="en-US" sz="2000" b="0" dirty="0">
                <a:latin typeface="Arial" panose="020B0604020202020204" pitchFamily="34" charset="0"/>
              </a:rPr>
              <a:t>”</a:t>
            </a:r>
          </a:p>
        </p:txBody>
      </p:sp>
      <p:grpSp>
        <p:nvGrpSpPr>
          <p:cNvPr id="70" name="组合 69">
            <a:extLst>
              <a:ext uri="{FF2B5EF4-FFF2-40B4-BE49-F238E27FC236}">
                <a16:creationId xmlns:a16="http://schemas.microsoft.com/office/drawing/2014/main" id="{FEA94DBE-C7B9-4A9C-876A-4FFD67474D67}"/>
              </a:ext>
            </a:extLst>
          </p:cNvPr>
          <p:cNvGrpSpPr/>
          <p:nvPr/>
        </p:nvGrpSpPr>
        <p:grpSpPr>
          <a:xfrm>
            <a:off x="1221101" y="962498"/>
            <a:ext cx="6519251" cy="3762646"/>
            <a:chOff x="1282700" y="533400"/>
            <a:chExt cx="7480300" cy="4317324"/>
          </a:xfrm>
        </p:grpSpPr>
        <p:sp>
          <p:nvSpPr>
            <p:cNvPr id="71" name="Text Box 3">
              <a:extLst>
                <a:ext uri="{FF2B5EF4-FFF2-40B4-BE49-F238E27FC236}">
                  <a16:creationId xmlns:a16="http://schemas.microsoft.com/office/drawing/2014/main" id="{F745890B-DD0F-42C4-9E87-3A43E599EB72}"/>
                </a:ext>
              </a:extLst>
            </p:cNvPr>
            <p:cNvSpPr txBox="1">
              <a:spLocks noChangeArrowheads="1"/>
            </p:cNvSpPr>
            <p:nvPr/>
          </p:nvSpPr>
          <p:spPr bwMode="auto">
            <a:xfrm>
              <a:off x="4520525" y="4334786"/>
              <a:ext cx="12477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p>
              <a:pPr algn="ctr">
                <a:lnSpc>
                  <a:spcPct val="100000"/>
                </a:lnSpc>
                <a:spcBef>
                  <a:spcPct val="0"/>
                </a:spcBef>
                <a:buFontTx/>
                <a:buNone/>
              </a:pPr>
              <a:r>
                <a:rPr kumimoji="1" lang="en-US" altLang="zh-CN" sz="2000" b="0" dirty="0">
                  <a:solidFill>
                    <a:srgbClr val="161BE8"/>
                  </a:solidFill>
                  <a:latin typeface="Times New Roman" panose="02020603050405020304" pitchFamily="18" charset="0"/>
                  <a:ea typeface="宋体" panose="02010600030101010101" pitchFamily="2" charset="-122"/>
                  <a:cs typeface="Arial" panose="020B0604020202020204" pitchFamily="34" charset="0"/>
                </a:rPr>
                <a:t>99.7%</a:t>
              </a:r>
            </a:p>
          </p:txBody>
        </p:sp>
        <p:sp>
          <p:nvSpPr>
            <p:cNvPr id="72" name="Freeform 4">
              <a:extLst>
                <a:ext uri="{FF2B5EF4-FFF2-40B4-BE49-F238E27FC236}">
                  <a16:creationId xmlns:a16="http://schemas.microsoft.com/office/drawing/2014/main" id="{3E50D283-E1A3-42AA-88CD-A0C73573D27F}"/>
                </a:ext>
              </a:extLst>
            </p:cNvPr>
            <p:cNvSpPr>
              <a:spLocks/>
            </p:cNvSpPr>
            <p:nvPr/>
          </p:nvSpPr>
          <p:spPr bwMode="auto">
            <a:xfrm>
              <a:off x="2112963" y="762000"/>
              <a:ext cx="5616575" cy="2863850"/>
            </a:xfrm>
            <a:custGeom>
              <a:avLst/>
              <a:gdLst>
                <a:gd name="T0" fmla="*/ 0 w 5560"/>
                <a:gd name="T1" fmla="*/ 2710 h 2710"/>
                <a:gd name="T2" fmla="*/ 760 w 5560"/>
                <a:gd name="T3" fmla="*/ 2630 h 2710"/>
                <a:gd name="T4" fmla="*/ 1480 w 5560"/>
                <a:gd name="T5" fmla="*/ 2370 h 2710"/>
                <a:gd name="T6" fmla="*/ 2200 w 5560"/>
                <a:gd name="T7" fmla="*/ 1410 h 2710"/>
                <a:gd name="T8" fmla="*/ 2880 w 5560"/>
                <a:gd name="T9" fmla="*/ 110 h 2710"/>
                <a:gd name="T10" fmla="*/ 3320 w 5560"/>
                <a:gd name="T11" fmla="*/ 750 h 2710"/>
                <a:gd name="T12" fmla="*/ 3600 w 5560"/>
                <a:gd name="T13" fmla="*/ 1410 h 2710"/>
                <a:gd name="T14" fmla="*/ 4240 w 5560"/>
                <a:gd name="T15" fmla="*/ 2370 h 2710"/>
                <a:gd name="T16" fmla="*/ 4840 w 5560"/>
                <a:gd name="T17" fmla="*/ 2650 h 2710"/>
                <a:gd name="T18" fmla="*/ 5560 w 5560"/>
                <a:gd name="T19" fmla="*/ 2710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0" h="2710">
                  <a:moveTo>
                    <a:pt x="0" y="2710"/>
                  </a:moveTo>
                  <a:cubicBezTo>
                    <a:pt x="256" y="2698"/>
                    <a:pt x="513" y="2687"/>
                    <a:pt x="760" y="2630"/>
                  </a:cubicBezTo>
                  <a:cubicBezTo>
                    <a:pt x="1007" y="2573"/>
                    <a:pt x="1240" y="2573"/>
                    <a:pt x="1480" y="2370"/>
                  </a:cubicBezTo>
                  <a:cubicBezTo>
                    <a:pt x="1720" y="2167"/>
                    <a:pt x="1967" y="1787"/>
                    <a:pt x="2200" y="1410"/>
                  </a:cubicBezTo>
                  <a:cubicBezTo>
                    <a:pt x="2433" y="1033"/>
                    <a:pt x="2693" y="220"/>
                    <a:pt x="2880" y="110"/>
                  </a:cubicBezTo>
                  <a:cubicBezTo>
                    <a:pt x="3067" y="0"/>
                    <a:pt x="3200" y="533"/>
                    <a:pt x="3320" y="750"/>
                  </a:cubicBezTo>
                  <a:cubicBezTo>
                    <a:pt x="3440" y="967"/>
                    <a:pt x="3447" y="1140"/>
                    <a:pt x="3600" y="1410"/>
                  </a:cubicBezTo>
                  <a:cubicBezTo>
                    <a:pt x="3753" y="1680"/>
                    <a:pt x="4033" y="2163"/>
                    <a:pt x="4240" y="2370"/>
                  </a:cubicBezTo>
                  <a:cubicBezTo>
                    <a:pt x="4447" y="2577"/>
                    <a:pt x="4620" y="2593"/>
                    <a:pt x="4840" y="2650"/>
                  </a:cubicBezTo>
                  <a:cubicBezTo>
                    <a:pt x="5060" y="2707"/>
                    <a:pt x="5310" y="2708"/>
                    <a:pt x="5560" y="2710"/>
                  </a:cubicBezTo>
                </a:path>
              </a:pathLst>
            </a:custGeom>
            <a:solidFill>
              <a:srgbClr val="00CCFF"/>
            </a:solidFill>
            <a:ln w="25400">
              <a:solidFill>
                <a:srgbClr val="161BE8"/>
              </a:solidFill>
              <a:round/>
              <a:headEnd/>
              <a:tailEnd/>
            </a:ln>
          </p:spPr>
          <p:txBody>
            <a:bodyPr/>
            <a:lstStyle/>
            <a:p>
              <a:endParaRPr lang="zh-CN" altLang="en-US"/>
            </a:p>
          </p:txBody>
        </p:sp>
        <p:sp>
          <p:nvSpPr>
            <p:cNvPr id="73" name="Line 5">
              <a:extLst>
                <a:ext uri="{FF2B5EF4-FFF2-40B4-BE49-F238E27FC236}">
                  <a16:creationId xmlns:a16="http://schemas.microsoft.com/office/drawing/2014/main" id="{84C0B6F8-DF95-4920-8644-1FFB31057650}"/>
                </a:ext>
              </a:extLst>
            </p:cNvPr>
            <p:cNvSpPr>
              <a:spLocks noChangeShapeType="1"/>
            </p:cNvSpPr>
            <p:nvPr/>
          </p:nvSpPr>
          <p:spPr bwMode="auto">
            <a:xfrm>
              <a:off x="1282700" y="3657600"/>
              <a:ext cx="7099300" cy="0"/>
            </a:xfrm>
            <a:prstGeom prst="line">
              <a:avLst/>
            </a:prstGeom>
            <a:noFill/>
            <a:ln w="38100" cap="rnd">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4" name="Line 6">
              <a:extLst>
                <a:ext uri="{FF2B5EF4-FFF2-40B4-BE49-F238E27FC236}">
                  <a16:creationId xmlns:a16="http://schemas.microsoft.com/office/drawing/2014/main" id="{2F49269E-AAE3-4864-9913-D68A5B76C3B7}"/>
                </a:ext>
              </a:extLst>
            </p:cNvPr>
            <p:cNvSpPr>
              <a:spLocks noChangeShapeType="1"/>
            </p:cNvSpPr>
            <p:nvPr/>
          </p:nvSpPr>
          <p:spPr bwMode="auto">
            <a:xfrm flipV="1">
              <a:off x="1295400" y="533400"/>
              <a:ext cx="0" cy="3074988"/>
            </a:xfrm>
            <a:prstGeom prst="line">
              <a:avLst/>
            </a:prstGeom>
            <a:noFill/>
            <a:ln w="38100" cap="rnd">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 name="Line 7">
              <a:extLst>
                <a:ext uri="{FF2B5EF4-FFF2-40B4-BE49-F238E27FC236}">
                  <a16:creationId xmlns:a16="http://schemas.microsoft.com/office/drawing/2014/main" id="{0DF09EE0-ADA0-4A38-A1BB-DA536FA3D8FF}"/>
                </a:ext>
              </a:extLst>
            </p:cNvPr>
            <p:cNvSpPr>
              <a:spLocks noChangeShapeType="1"/>
            </p:cNvSpPr>
            <p:nvPr/>
          </p:nvSpPr>
          <p:spPr bwMode="auto">
            <a:xfrm flipV="1">
              <a:off x="5800725" y="2320925"/>
              <a:ext cx="0" cy="11080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8">
              <a:extLst>
                <a:ext uri="{FF2B5EF4-FFF2-40B4-BE49-F238E27FC236}">
                  <a16:creationId xmlns:a16="http://schemas.microsoft.com/office/drawing/2014/main" id="{EDD77EB4-D546-48BC-BF67-DD4F918036AC}"/>
                </a:ext>
              </a:extLst>
            </p:cNvPr>
            <p:cNvSpPr>
              <a:spLocks noChangeShapeType="1"/>
            </p:cNvSpPr>
            <p:nvPr/>
          </p:nvSpPr>
          <p:spPr bwMode="auto">
            <a:xfrm>
              <a:off x="4256088" y="2320925"/>
              <a:ext cx="11112" cy="17176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Text Box 9">
              <a:extLst>
                <a:ext uri="{FF2B5EF4-FFF2-40B4-BE49-F238E27FC236}">
                  <a16:creationId xmlns:a16="http://schemas.microsoft.com/office/drawing/2014/main" id="{C0F75E18-4422-4B26-90C1-940087E4AB43}"/>
                </a:ext>
              </a:extLst>
            </p:cNvPr>
            <p:cNvSpPr txBox="1">
              <a:spLocks noChangeArrowheads="1"/>
            </p:cNvSpPr>
            <p:nvPr/>
          </p:nvSpPr>
          <p:spPr bwMode="auto">
            <a:xfrm>
              <a:off x="4760913" y="3278188"/>
              <a:ext cx="9144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nSpc>
                  <a:spcPct val="100000"/>
                </a:lnSpc>
                <a:spcBef>
                  <a:spcPct val="0"/>
                </a:spcBef>
                <a:buFontTx/>
                <a:buNone/>
              </a:pPr>
              <a:r>
                <a:rPr kumimoji="1" lang="en-US" altLang="zh-CN" sz="1000" b="0">
                  <a:latin typeface="Times New Roman" panose="02020603050405020304" pitchFamily="18" charset="0"/>
                  <a:ea typeface="宋体" panose="02010600030101010101" pitchFamily="2" charset="-122"/>
                  <a:cs typeface="Arial" panose="020B0604020202020204" pitchFamily="34" charset="0"/>
                </a:rPr>
                <a:t>Te</a:t>
              </a:r>
            </a:p>
          </p:txBody>
        </p:sp>
        <p:sp>
          <p:nvSpPr>
            <p:cNvPr id="78" name="Line 10">
              <a:extLst>
                <a:ext uri="{FF2B5EF4-FFF2-40B4-BE49-F238E27FC236}">
                  <a16:creationId xmlns:a16="http://schemas.microsoft.com/office/drawing/2014/main" id="{F4D8B557-6118-4E80-85C9-3F29894D2E31}"/>
                </a:ext>
              </a:extLst>
            </p:cNvPr>
            <p:cNvSpPr>
              <a:spLocks noChangeShapeType="1"/>
            </p:cNvSpPr>
            <p:nvPr/>
          </p:nvSpPr>
          <p:spPr bwMode="auto">
            <a:xfrm>
              <a:off x="5800725" y="2514600"/>
              <a:ext cx="0" cy="150812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11">
              <a:extLst>
                <a:ext uri="{FF2B5EF4-FFF2-40B4-BE49-F238E27FC236}">
                  <a16:creationId xmlns:a16="http://schemas.microsoft.com/office/drawing/2014/main" id="{115FB827-6AF2-4956-9723-46194DDA515C}"/>
                </a:ext>
              </a:extLst>
            </p:cNvPr>
            <p:cNvSpPr>
              <a:spLocks noChangeShapeType="1"/>
            </p:cNvSpPr>
            <p:nvPr/>
          </p:nvSpPr>
          <p:spPr bwMode="auto">
            <a:xfrm>
              <a:off x="3581400" y="3276600"/>
              <a:ext cx="0" cy="99060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12">
              <a:extLst>
                <a:ext uri="{FF2B5EF4-FFF2-40B4-BE49-F238E27FC236}">
                  <a16:creationId xmlns:a16="http://schemas.microsoft.com/office/drawing/2014/main" id="{97DB3206-B455-4950-9759-97A517A840E4}"/>
                </a:ext>
              </a:extLst>
            </p:cNvPr>
            <p:cNvSpPr>
              <a:spLocks noChangeShapeType="1"/>
            </p:cNvSpPr>
            <p:nvPr/>
          </p:nvSpPr>
          <p:spPr bwMode="auto">
            <a:xfrm flipH="1">
              <a:off x="6553200" y="3352800"/>
              <a:ext cx="17463" cy="91440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13">
              <a:extLst>
                <a:ext uri="{FF2B5EF4-FFF2-40B4-BE49-F238E27FC236}">
                  <a16:creationId xmlns:a16="http://schemas.microsoft.com/office/drawing/2014/main" id="{534ED02B-BAFB-4454-8393-DE71839FAF5A}"/>
                </a:ext>
              </a:extLst>
            </p:cNvPr>
            <p:cNvSpPr>
              <a:spLocks noChangeShapeType="1"/>
            </p:cNvSpPr>
            <p:nvPr/>
          </p:nvSpPr>
          <p:spPr bwMode="auto">
            <a:xfrm>
              <a:off x="7315200" y="3657600"/>
              <a:ext cx="0" cy="91440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Text Box 14">
              <a:extLst>
                <a:ext uri="{FF2B5EF4-FFF2-40B4-BE49-F238E27FC236}">
                  <a16:creationId xmlns:a16="http://schemas.microsoft.com/office/drawing/2014/main" id="{C4DE5D64-E2DE-40E6-A0B3-D69C7BC14BD9}"/>
                </a:ext>
              </a:extLst>
            </p:cNvPr>
            <p:cNvSpPr txBox="1">
              <a:spLocks noChangeArrowheads="1"/>
            </p:cNvSpPr>
            <p:nvPr/>
          </p:nvSpPr>
          <p:spPr bwMode="auto">
            <a:xfrm>
              <a:off x="4487826" y="3783692"/>
              <a:ext cx="1082674" cy="309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ctr">
                <a:lnSpc>
                  <a:spcPct val="100000"/>
                </a:lnSpc>
                <a:spcBef>
                  <a:spcPct val="0"/>
                </a:spcBef>
                <a:buFontTx/>
                <a:buNone/>
              </a:pPr>
              <a:r>
                <a:rPr kumimoji="1" lang="en-US" altLang="zh-CN" sz="2000" b="0" dirty="0">
                  <a:solidFill>
                    <a:srgbClr val="161BE8"/>
                  </a:solidFill>
                  <a:latin typeface="Times New Roman" panose="02020603050405020304" pitchFamily="18" charset="0"/>
                  <a:ea typeface="宋体" panose="02010600030101010101" pitchFamily="2" charset="-122"/>
                  <a:cs typeface="Arial" panose="020B0604020202020204" pitchFamily="34" charset="0"/>
                </a:rPr>
                <a:t>68.3%</a:t>
              </a:r>
            </a:p>
          </p:txBody>
        </p:sp>
        <p:sp>
          <p:nvSpPr>
            <p:cNvPr id="83" name="Text Box 15">
              <a:extLst>
                <a:ext uri="{FF2B5EF4-FFF2-40B4-BE49-F238E27FC236}">
                  <a16:creationId xmlns:a16="http://schemas.microsoft.com/office/drawing/2014/main" id="{71C62F01-EBB5-4112-9DD1-B3F84C9BB606}"/>
                </a:ext>
              </a:extLst>
            </p:cNvPr>
            <p:cNvSpPr txBox="1">
              <a:spLocks noChangeArrowheads="1"/>
            </p:cNvSpPr>
            <p:nvPr/>
          </p:nvSpPr>
          <p:spPr bwMode="auto">
            <a:xfrm>
              <a:off x="4502786" y="4052658"/>
              <a:ext cx="1073150" cy="390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ctr">
                <a:lnSpc>
                  <a:spcPct val="100000"/>
                </a:lnSpc>
                <a:spcBef>
                  <a:spcPct val="0"/>
                </a:spcBef>
                <a:buFontTx/>
                <a:buNone/>
              </a:pPr>
              <a:r>
                <a:rPr kumimoji="1" lang="en-US" altLang="zh-CN" sz="2000" b="0" dirty="0">
                  <a:solidFill>
                    <a:srgbClr val="161BE8"/>
                  </a:solidFill>
                  <a:latin typeface="Times New Roman" panose="02020603050405020304" pitchFamily="18" charset="0"/>
                  <a:ea typeface="宋体" panose="02010600030101010101" pitchFamily="2" charset="-122"/>
                  <a:cs typeface="Arial" panose="020B0604020202020204" pitchFamily="34" charset="0"/>
                </a:rPr>
                <a:t>95.4%</a:t>
              </a:r>
            </a:p>
          </p:txBody>
        </p:sp>
        <p:sp>
          <p:nvSpPr>
            <p:cNvPr id="84" name="Line 16">
              <a:extLst>
                <a:ext uri="{FF2B5EF4-FFF2-40B4-BE49-F238E27FC236}">
                  <a16:creationId xmlns:a16="http://schemas.microsoft.com/office/drawing/2014/main" id="{994E5187-6F76-481C-8AA4-54084797BA42}"/>
                </a:ext>
              </a:extLst>
            </p:cNvPr>
            <p:cNvSpPr>
              <a:spLocks noChangeShapeType="1"/>
            </p:cNvSpPr>
            <p:nvPr/>
          </p:nvSpPr>
          <p:spPr bwMode="auto">
            <a:xfrm>
              <a:off x="5398923" y="4038600"/>
              <a:ext cx="4018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 name="Line 17">
              <a:extLst>
                <a:ext uri="{FF2B5EF4-FFF2-40B4-BE49-F238E27FC236}">
                  <a16:creationId xmlns:a16="http://schemas.microsoft.com/office/drawing/2014/main" id="{6F9DE458-F10F-4049-9A4A-9916A9F83555}"/>
                </a:ext>
              </a:extLst>
            </p:cNvPr>
            <p:cNvSpPr>
              <a:spLocks noChangeShapeType="1"/>
            </p:cNvSpPr>
            <p:nvPr/>
          </p:nvSpPr>
          <p:spPr bwMode="auto">
            <a:xfrm>
              <a:off x="5468774" y="4273550"/>
              <a:ext cx="110188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 name="Line 18">
              <a:extLst>
                <a:ext uri="{FF2B5EF4-FFF2-40B4-BE49-F238E27FC236}">
                  <a16:creationId xmlns:a16="http://schemas.microsoft.com/office/drawing/2014/main" id="{748D1E33-29FD-4254-A72A-E13516EAC2F3}"/>
                </a:ext>
              </a:extLst>
            </p:cNvPr>
            <p:cNvSpPr>
              <a:spLocks noChangeShapeType="1"/>
            </p:cNvSpPr>
            <p:nvPr/>
          </p:nvSpPr>
          <p:spPr bwMode="auto">
            <a:xfrm>
              <a:off x="5715000" y="4572000"/>
              <a:ext cx="16081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 name="Line 19">
              <a:extLst>
                <a:ext uri="{FF2B5EF4-FFF2-40B4-BE49-F238E27FC236}">
                  <a16:creationId xmlns:a16="http://schemas.microsoft.com/office/drawing/2014/main" id="{2A8FC72F-2D2F-456B-918B-7DCF0E441492}"/>
                </a:ext>
              </a:extLst>
            </p:cNvPr>
            <p:cNvSpPr>
              <a:spLocks noChangeShapeType="1"/>
            </p:cNvSpPr>
            <p:nvPr/>
          </p:nvSpPr>
          <p:spPr bwMode="auto">
            <a:xfrm flipH="1" flipV="1">
              <a:off x="4256088" y="4038598"/>
              <a:ext cx="380873" cy="632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8" name="Line 20">
              <a:extLst>
                <a:ext uri="{FF2B5EF4-FFF2-40B4-BE49-F238E27FC236}">
                  <a16:creationId xmlns:a16="http://schemas.microsoft.com/office/drawing/2014/main" id="{A5E94207-D836-4A30-A3E8-0FB99F1DCDAB}"/>
                </a:ext>
              </a:extLst>
            </p:cNvPr>
            <p:cNvSpPr>
              <a:spLocks noChangeShapeType="1"/>
            </p:cNvSpPr>
            <p:nvPr/>
          </p:nvSpPr>
          <p:spPr bwMode="auto">
            <a:xfrm flipH="1">
              <a:off x="3581399" y="4263782"/>
              <a:ext cx="988486" cy="34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 name="Line 21">
              <a:extLst>
                <a:ext uri="{FF2B5EF4-FFF2-40B4-BE49-F238E27FC236}">
                  <a16:creationId xmlns:a16="http://schemas.microsoft.com/office/drawing/2014/main" id="{4624422B-882A-4C25-AB7E-082CC3689FC2}"/>
                </a:ext>
              </a:extLst>
            </p:cNvPr>
            <p:cNvSpPr>
              <a:spLocks noChangeShapeType="1"/>
            </p:cNvSpPr>
            <p:nvPr/>
          </p:nvSpPr>
          <p:spPr bwMode="auto">
            <a:xfrm flipH="1">
              <a:off x="2711450" y="4572000"/>
              <a:ext cx="1936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 name="Line 23">
              <a:extLst>
                <a:ext uri="{FF2B5EF4-FFF2-40B4-BE49-F238E27FC236}">
                  <a16:creationId xmlns:a16="http://schemas.microsoft.com/office/drawing/2014/main" id="{1E321D77-263F-432B-A071-489F93E00394}"/>
                </a:ext>
              </a:extLst>
            </p:cNvPr>
            <p:cNvSpPr>
              <a:spLocks noChangeShapeType="1"/>
            </p:cNvSpPr>
            <p:nvPr/>
          </p:nvSpPr>
          <p:spPr bwMode="auto">
            <a:xfrm>
              <a:off x="5062538" y="609600"/>
              <a:ext cx="0" cy="29797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1" name="Line 24">
              <a:extLst>
                <a:ext uri="{FF2B5EF4-FFF2-40B4-BE49-F238E27FC236}">
                  <a16:creationId xmlns:a16="http://schemas.microsoft.com/office/drawing/2014/main" id="{34676D55-D7F5-4367-875F-175E8C4E1110}"/>
                </a:ext>
              </a:extLst>
            </p:cNvPr>
            <p:cNvSpPr>
              <a:spLocks noChangeShapeType="1"/>
            </p:cNvSpPr>
            <p:nvPr/>
          </p:nvSpPr>
          <p:spPr bwMode="auto">
            <a:xfrm>
              <a:off x="2743200" y="3581400"/>
              <a:ext cx="0" cy="99060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AutoShape 26">
              <a:extLst>
                <a:ext uri="{FF2B5EF4-FFF2-40B4-BE49-F238E27FC236}">
                  <a16:creationId xmlns:a16="http://schemas.microsoft.com/office/drawing/2014/main" id="{0903BA53-D636-4DAD-86E5-C8214BE62A08}"/>
                </a:ext>
              </a:extLst>
            </p:cNvPr>
            <p:cNvSpPr>
              <a:spLocks noChangeArrowheads="1"/>
            </p:cNvSpPr>
            <p:nvPr/>
          </p:nvSpPr>
          <p:spPr bwMode="auto">
            <a:xfrm>
              <a:off x="7620000" y="914400"/>
              <a:ext cx="838200" cy="838200"/>
            </a:xfrm>
            <a:prstGeom prst="wedgeRectCallout">
              <a:avLst>
                <a:gd name="adj1" fmla="val -353218"/>
                <a:gd name="adj2" fmla="val 273676"/>
              </a:avLst>
            </a:prstGeom>
            <a:gradFill rotWithShape="1">
              <a:gsLst>
                <a:gs pos="0">
                  <a:srgbClr val="BBD4F3"/>
                </a:gs>
                <a:gs pos="50000">
                  <a:srgbClr val="BBD4F3">
                    <a:gamma/>
                    <a:tint val="0"/>
                    <a:invGamma/>
                  </a:srgbClr>
                </a:gs>
                <a:gs pos="100000">
                  <a:srgbClr val="BBD4F3"/>
                </a:gs>
              </a:gsLst>
              <a:lin ang="5400000" scaled="1"/>
            </a:gra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lnSpc>
                  <a:spcPct val="100000"/>
                </a:lnSpc>
                <a:spcBef>
                  <a:spcPct val="0"/>
                </a:spcBef>
                <a:buFontTx/>
                <a:buNone/>
              </a:pPr>
              <a:r>
                <a:rPr lang="en-US" altLang="zh-CN" sz="2000" b="0">
                  <a:latin typeface="Arial" panose="020B0604020202020204" pitchFamily="34" charset="0"/>
                </a:rPr>
                <a:t>65</a:t>
              </a:r>
              <a:r>
                <a:rPr lang="zh-CN" altLang="en-US" sz="2000" b="0">
                  <a:latin typeface="Arial" panose="020B0604020202020204" pitchFamily="34" charset="0"/>
                </a:rPr>
                <a:t>分</a:t>
              </a:r>
            </a:p>
          </p:txBody>
        </p:sp>
        <p:sp>
          <p:nvSpPr>
            <p:cNvPr id="93" name="AutoShape 27">
              <a:extLst>
                <a:ext uri="{FF2B5EF4-FFF2-40B4-BE49-F238E27FC236}">
                  <a16:creationId xmlns:a16="http://schemas.microsoft.com/office/drawing/2014/main" id="{9A943856-E2ED-40C1-A933-D4E8B5ED0726}"/>
                </a:ext>
              </a:extLst>
            </p:cNvPr>
            <p:cNvSpPr>
              <a:spLocks noChangeArrowheads="1"/>
            </p:cNvSpPr>
            <p:nvPr/>
          </p:nvSpPr>
          <p:spPr bwMode="auto">
            <a:xfrm>
              <a:off x="7924800" y="1905000"/>
              <a:ext cx="838200" cy="838200"/>
            </a:xfrm>
            <a:prstGeom prst="wedgeRectCallout">
              <a:avLst>
                <a:gd name="adj1" fmla="val -300380"/>
                <a:gd name="adj2" fmla="val 156440"/>
              </a:avLst>
            </a:prstGeom>
            <a:gradFill rotWithShape="1">
              <a:gsLst>
                <a:gs pos="0">
                  <a:srgbClr val="BBD4F3"/>
                </a:gs>
                <a:gs pos="50000">
                  <a:srgbClr val="BBD4F3">
                    <a:gamma/>
                    <a:tint val="0"/>
                    <a:invGamma/>
                  </a:srgbClr>
                </a:gs>
                <a:gs pos="100000">
                  <a:srgbClr val="BBD4F3"/>
                </a:gs>
              </a:gsLst>
              <a:lin ang="5400000" scaled="1"/>
            </a:gra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lnSpc>
                  <a:spcPct val="100000"/>
                </a:lnSpc>
                <a:spcBef>
                  <a:spcPct val="0"/>
                </a:spcBef>
                <a:buFontTx/>
                <a:buNone/>
              </a:pPr>
              <a:r>
                <a:rPr lang="en-US" altLang="zh-CN" sz="2000" b="0">
                  <a:latin typeface="Arial" panose="020B0604020202020204" pitchFamily="34" charset="0"/>
                </a:rPr>
                <a:t>80</a:t>
              </a:r>
              <a:r>
                <a:rPr lang="zh-CN" altLang="en-US" sz="2000" b="0">
                  <a:latin typeface="Arial" panose="020B0604020202020204" pitchFamily="34" charset="0"/>
                </a:rPr>
                <a:t>分</a:t>
              </a:r>
            </a:p>
          </p:txBody>
        </p:sp>
        <p:sp>
          <p:nvSpPr>
            <p:cNvPr id="94" name="AutoShape 28">
              <a:extLst>
                <a:ext uri="{FF2B5EF4-FFF2-40B4-BE49-F238E27FC236}">
                  <a16:creationId xmlns:a16="http://schemas.microsoft.com/office/drawing/2014/main" id="{D177946F-853C-4B43-AD4E-72BEFD3D4383}"/>
                </a:ext>
              </a:extLst>
            </p:cNvPr>
            <p:cNvSpPr>
              <a:spLocks/>
            </p:cNvSpPr>
            <p:nvPr/>
          </p:nvSpPr>
          <p:spPr bwMode="auto">
            <a:xfrm rot="5400000" flipV="1">
              <a:off x="2819400" y="685800"/>
              <a:ext cx="1524000" cy="4419600"/>
            </a:xfrm>
            <a:prstGeom prst="leftBrace">
              <a:avLst>
                <a:gd name="adj1" fmla="val 241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 name="AutoShape 29">
              <a:extLst>
                <a:ext uri="{FF2B5EF4-FFF2-40B4-BE49-F238E27FC236}">
                  <a16:creationId xmlns:a16="http://schemas.microsoft.com/office/drawing/2014/main" id="{87527045-5825-4C2C-9AA6-0DF1A14E3061}"/>
                </a:ext>
              </a:extLst>
            </p:cNvPr>
            <p:cNvSpPr>
              <a:spLocks noChangeArrowheads="1"/>
            </p:cNvSpPr>
            <p:nvPr/>
          </p:nvSpPr>
          <p:spPr bwMode="auto">
            <a:xfrm>
              <a:off x="1524000" y="838200"/>
              <a:ext cx="2590800" cy="457200"/>
            </a:xfrm>
            <a:prstGeom prst="wedgeRectCallout">
              <a:avLst>
                <a:gd name="adj1" fmla="val 28921"/>
                <a:gd name="adj2" fmla="val 230208"/>
              </a:avLst>
            </a:prstGeom>
            <a:gradFill rotWithShape="1">
              <a:gsLst>
                <a:gs pos="0">
                  <a:srgbClr val="BBD4F3"/>
                </a:gs>
                <a:gs pos="50000">
                  <a:srgbClr val="BBD4F3">
                    <a:gamma/>
                    <a:tint val="0"/>
                    <a:invGamma/>
                  </a:srgbClr>
                </a:gs>
                <a:gs pos="100000">
                  <a:srgbClr val="BBD4F3"/>
                </a:gs>
              </a:gsLst>
              <a:lin ang="5400000" scaled="1"/>
            </a:gra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lnSpc>
                  <a:spcPct val="100000"/>
                </a:lnSpc>
                <a:spcBef>
                  <a:spcPct val="0"/>
                </a:spcBef>
                <a:buFontTx/>
                <a:buNone/>
              </a:pPr>
              <a:r>
                <a:rPr lang="en-US" altLang="zh-CN" sz="2000" b="0">
                  <a:latin typeface="Arial" panose="020B0604020202020204" pitchFamily="34" charset="0"/>
                </a:rPr>
                <a:t>50%+68%/2=</a:t>
              </a:r>
              <a:r>
                <a:rPr lang="en-US" altLang="zh-CN" sz="2000" b="0">
                  <a:solidFill>
                    <a:srgbClr val="FF0000"/>
                  </a:solidFill>
                  <a:latin typeface="Arial" panose="020B0604020202020204" pitchFamily="34" charset="0"/>
                </a:rPr>
                <a:t>84</a:t>
              </a:r>
              <a:r>
                <a:rPr lang="en-US" altLang="zh-CN" sz="2000" b="0">
                  <a:latin typeface="Arial" panose="020B0604020202020204" pitchFamily="34" charset="0"/>
                </a:rPr>
                <a:t>%</a:t>
              </a:r>
            </a:p>
          </p:txBody>
        </p:sp>
      </p:grpSp>
    </p:spTree>
    <p:extLst>
      <p:ext uri="{BB962C8B-B14F-4D97-AF65-F5344CB8AC3E}">
        <p14:creationId xmlns:p14="http://schemas.microsoft.com/office/powerpoint/2010/main" val="2175220240"/>
      </p:ext>
    </p:extLst>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5</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zh-CN" altLang="en-US" sz="2400" b="1" dirty="0">
                <a:solidFill>
                  <a:srgbClr val="C00000"/>
                </a:solidFill>
                <a:latin typeface="Verdana"/>
                <a:ea typeface="微软雅黑"/>
              </a:rPr>
              <a:t>项目的特性</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BF575EEE-61D9-4F9E-AF45-FE703CAC40C5}"/>
              </a:ext>
            </a:extLst>
          </p:cNvPr>
          <p:cNvGrpSpPr/>
          <p:nvPr/>
        </p:nvGrpSpPr>
        <p:grpSpPr>
          <a:xfrm>
            <a:off x="1187624" y="987340"/>
            <a:ext cx="6439293" cy="4526632"/>
            <a:chOff x="1295400" y="457200"/>
            <a:chExt cx="7696200" cy="5410200"/>
          </a:xfrm>
        </p:grpSpPr>
        <p:sp>
          <p:nvSpPr>
            <p:cNvPr id="12" name="Freeform 2">
              <a:extLst>
                <a:ext uri="{FF2B5EF4-FFF2-40B4-BE49-F238E27FC236}">
                  <a16:creationId xmlns:a16="http://schemas.microsoft.com/office/drawing/2014/main" id="{31E94462-E394-4587-BE3F-EFA70A376652}"/>
                </a:ext>
              </a:extLst>
            </p:cNvPr>
            <p:cNvSpPr>
              <a:spLocks/>
            </p:cNvSpPr>
            <p:nvPr/>
          </p:nvSpPr>
          <p:spPr bwMode="blackWhite">
            <a:xfrm>
              <a:off x="1419224" y="1446213"/>
              <a:ext cx="6029325" cy="3271837"/>
            </a:xfrm>
            <a:custGeom>
              <a:avLst/>
              <a:gdLst>
                <a:gd name="T0" fmla="*/ 0 w 4263"/>
                <a:gd name="T1" fmla="*/ 991 h 2383"/>
                <a:gd name="T2" fmla="*/ 3750 w 4263"/>
                <a:gd name="T3" fmla="*/ 991 h 2383"/>
                <a:gd name="T4" fmla="*/ 3207 w 4263"/>
                <a:gd name="T5" fmla="*/ 0 h 2383"/>
                <a:gd name="T6" fmla="*/ 3630 w 4263"/>
                <a:gd name="T7" fmla="*/ 0 h 2383"/>
                <a:gd name="T8" fmla="*/ 4262 w 4263"/>
                <a:gd name="T9" fmla="*/ 1207 h 2383"/>
                <a:gd name="T10" fmla="*/ 3630 w 4263"/>
                <a:gd name="T11" fmla="*/ 2382 h 2383"/>
                <a:gd name="T12" fmla="*/ 3254 w 4263"/>
                <a:gd name="T13" fmla="*/ 2382 h 2383"/>
                <a:gd name="T14" fmla="*/ 3774 w 4263"/>
                <a:gd name="T15" fmla="*/ 1391 h 2383"/>
                <a:gd name="T16" fmla="*/ 0 w 4263"/>
                <a:gd name="T17" fmla="*/ 1391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3" h="2383">
                  <a:moveTo>
                    <a:pt x="0" y="991"/>
                  </a:moveTo>
                  <a:lnTo>
                    <a:pt x="3750" y="991"/>
                  </a:lnTo>
                  <a:lnTo>
                    <a:pt x="3207" y="0"/>
                  </a:lnTo>
                  <a:lnTo>
                    <a:pt x="3630" y="0"/>
                  </a:lnTo>
                  <a:lnTo>
                    <a:pt x="4262" y="1207"/>
                  </a:lnTo>
                  <a:lnTo>
                    <a:pt x="3630" y="2382"/>
                  </a:lnTo>
                  <a:lnTo>
                    <a:pt x="3254" y="2382"/>
                  </a:lnTo>
                  <a:lnTo>
                    <a:pt x="3774" y="1391"/>
                  </a:lnTo>
                  <a:lnTo>
                    <a:pt x="0" y="1391"/>
                  </a:lnTo>
                </a:path>
              </a:pathLst>
            </a:custGeom>
            <a:solidFill>
              <a:schemeClr val="accent2"/>
            </a:solidFill>
            <a:ln w="12700" cap="rnd" cmpd="sng">
              <a:prstDash val="solid"/>
              <a:round/>
              <a:headEnd type="none" w="med" len="med"/>
              <a:tailEnd type="none" w="med" len="med"/>
            </a:ln>
            <a:effectLst/>
            <a:scene3d>
              <a:camera prst="legacyObliqueTopLeft"/>
              <a:lightRig rig="legacyFlat2" dir="t"/>
            </a:scene3d>
            <a:sp3d extrusionH="303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zh-CN" altLang="en-US" dirty="0"/>
            </a:p>
          </p:txBody>
        </p:sp>
        <p:sp>
          <p:nvSpPr>
            <p:cNvPr id="13" name="Freeform 3">
              <a:extLst>
                <a:ext uri="{FF2B5EF4-FFF2-40B4-BE49-F238E27FC236}">
                  <a16:creationId xmlns:a16="http://schemas.microsoft.com/office/drawing/2014/main" id="{EF3FAAD5-00DA-4FB5-A7E7-E3DFD32F2E96}"/>
                </a:ext>
              </a:extLst>
            </p:cNvPr>
            <p:cNvSpPr>
              <a:spLocks/>
            </p:cNvSpPr>
            <p:nvPr/>
          </p:nvSpPr>
          <p:spPr bwMode="blackWhite">
            <a:xfrm>
              <a:off x="1419225" y="1446213"/>
              <a:ext cx="5033963" cy="1230312"/>
            </a:xfrm>
            <a:custGeom>
              <a:avLst/>
              <a:gdLst>
                <a:gd name="T0" fmla="*/ 0 w 3559"/>
                <a:gd name="T1" fmla="*/ 496 h 896"/>
                <a:gd name="T2" fmla="*/ 2943 w 3559"/>
                <a:gd name="T3" fmla="*/ 496 h 896"/>
                <a:gd name="T4" fmla="*/ 2663 w 3559"/>
                <a:gd name="T5" fmla="*/ 0 h 896"/>
                <a:gd name="T6" fmla="*/ 3063 w 3559"/>
                <a:gd name="T7" fmla="*/ 0 h 896"/>
                <a:gd name="T8" fmla="*/ 3558 w 3559"/>
                <a:gd name="T9" fmla="*/ 895 h 896"/>
                <a:gd name="T10" fmla="*/ 0 w 3559"/>
                <a:gd name="T11" fmla="*/ 895 h 896"/>
              </a:gdLst>
              <a:ahLst/>
              <a:cxnLst>
                <a:cxn ang="0">
                  <a:pos x="T0" y="T1"/>
                </a:cxn>
                <a:cxn ang="0">
                  <a:pos x="T2" y="T3"/>
                </a:cxn>
                <a:cxn ang="0">
                  <a:pos x="T4" y="T5"/>
                </a:cxn>
                <a:cxn ang="0">
                  <a:pos x="T6" y="T7"/>
                </a:cxn>
                <a:cxn ang="0">
                  <a:pos x="T8" y="T9"/>
                </a:cxn>
                <a:cxn ang="0">
                  <a:pos x="T10" y="T11"/>
                </a:cxn>
              </a:cxnLst>
              <a:rect l="0" t="0" r="r" b="b"/>
              <a:pathLst>
                <a:path w="3559" h="896">
                  <a:moveTo>
                    <a:pt x="0" y="496"/>
                  </a:moveTo>
                  <a:lnTo>
                    <a:pt x="2943" y="496"/>
                  </a:lnTo>
                  <a:lnTo>
                    <a:pt x="2663" y="0"/>
                  </a:lnTo>
                  <a:lnTo>
                    <a:pt x="3063" y="0"/>
                  </a:lnTo>
                  <a:lnTo>
                    <a:pt x="3558" y="895"/>
                  </a:lnTo>
                  <a:lnTo>
                    <a:pt x="0" y="895"/>
                  </a:lnTo>
                </a:path>
              </a:pathLst>
            </a:custGeom>
            <a:solidFill>
              <a:schemeClr val="accent2"/>
            </a:solidFill>
            <a:ln w="12700" cap="rnd" cmpd="sng">
              <a:prstDash val="solid"/>
              <a:round/>
              <a:headEnd type="none" w="med" len="med"/>
              <a:tailEnd type="none" w="med" len="med"/>
            </a:ln>
            <a:effectLst/>
            <a:scene3d>
              <a:camera prst="legacyObliqueTopLeft"/>
              <a:lightRig rig="legacyFlat2" dir="t"/>
            </a:scene3d>
            <a:sp3d extrusionH="303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zh-CN" altLang="en-US" dirty="0"/>
            </a:p>
          </p:txBody>
        </p:sp>
        <p:sp>
          <p:nvSpPr>
            <p:cNvPr id="14" name="Freeform 4">
              <a:extLst>
                <a:ext uri="{FF2B5EF4-FFF2-40B4-BE49-F238E27FC236}">
                  <a16:creationId xmlns:a16="http://schemas.microsoft.com/office/drawing/2014/main" id="{ADF5CC7A-3DAE-492C-93D5-791077A734BE}"/>
                </a:ext>
              </a:extLst>
            </p:cNvPr>
            <p:cNvSpPr>
              <a:spLocks/>
            </p:cNvSpPr>
            <p:nvPr/>
          </p:nvSpPr>
          <p:spPr bwMode="blackWhite">
            <a:xfrm>
              <a:off x="1419225" y="3487738"/>
              <a:ext cx="5033963" cy="1230312"/>
            </a:xfrm>
            <a:custGeom>
              <a:avLst/>
              <a:gdLst>
                <a:gd name="T0" fmla="*/ 0 w 3559"/>
                <a:gd name="T1" fmla="*/ 399 h 896"/>
                <a:gd name="T2" fmla="*/ 2943 w 3559"/>
                <a:gd name="T3" fmla="*/ 399 h 896"/>
                <a:gd name="T4" fmla="*/ 2687 w 3559"/>
                <a:gd name="T5" fmla="*/ 895 h 896"/>
                <a:gd name="T6" fmla="*/ 3087 w 3559"/>
                <a:gd name="T7" fmla="*/ 895 h 896"/>
                <a:gd name="T8" fmla="*/ 3558 w 3559"/>
                <a:gd name="T9" fmla="*/ 0 h 896"/>
                <a:gd name="T10" fmla="*/ 0 w 3559"/>
                <a:gd name="T11" fmla="*/ 0 h 896"/>
              </a:gdLst>
              <a:ahLst/>
              <a:cxnLst>
                <a:cxn ang="0">
                  <a:pos x="T0" y="T1"/>
                </a:cxn>
                <a:cxn ang="0">
                  <a:pos x="T2" y="T3"/>
                </a:cxn>
                <a:cxn ang="0">
                  <a:pos x="T4" y="T5"/>
                </a:cxn>
                <a:cxn ang="0">
                  <a:pos x="T6" y="T7"/>
                </a:cxn>
                <a:cxn ang="0">
                  <a:pos x="T8" y="T9"/>
                </a:cxn>
                <a:cxn ang="0">
                  <a:pos x="T10" y="T11"/>
                </a:cxn>
              </a:cxnLst>
              <a:rect l="0" t="0" r="r" b="b"/>
              <a:pathLst>
                <a:path w="3559" h="896">
                  <a:moveTo>
                    <a:pt x="0" y="399"/>
                  </a:moveTo>
                  <a:lnTo>
                    <a:pt x="2943" y="399"/>
                  </a:lnTo>
                  <a:lnTo>
                    <a:pt x="2687" y="895"/>
                  </a:lnTo>
                  <a:lnTo>
                    <a:pt x="3087" y="895"/>
                  </a:lnTo>
                  <a:lnTo>
                    <a:pt x="3558" y="0"/>
                  </a:lnTo>
                  <a:lnTo>
                    <a:pt x="0" y="0"/>
                  </a:lnTo>
                </a:path>
              </a:pathLst>
            </a:custGeom>
            <a:solidFill>
              <a:schemeClr val="accent2"/>
            </a:solidFill>
            <a:ln w="12700" cap="rnd" cmpd="sng">
              <a:prstDash val="solid"/>
              <a:round/>
              <a:headEnd type="none" w="med" len="med"/>
              <a:tailEnd type="none" w="med" len="med"/>
            </a:ln>
            <a:effectLst/>
            <a:scene3d>
              <a:camera prst="legacyObliqueTopLeft"/>
              <a:lightRig rig="legacyFlat2" dir="t"/>
            </a:scene3d>
            <a:sp3d extrusionH="303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zh-CN" altLang="en-US" dirty="0"/>
            </a:p>
          </p:txBody>
        </p:sp>
        <p:sp>
          <p:nvSpPr>
            <p:cNvPr id="15" name="Rectangle 5">
              <a:extLst>
                <a:ext uri="{FF2B5EF4-FFF2-40B4-BE49-F238E27FC236}">
                  <a16:creationId xmlns:a16="http://schemas.microsoft.com/office/drawing/2014/main" id="{4F058E4C-DB1D-4D6D-95B8-CADBD60E853B}"/>
                </a:ext>
              </a:extLst>
            </p:cNvPr>
            <p:cNvSpPr>
              <a:spLocks noChangeArrowheads="1"/>
            </p:cNvSpPr>
            <p:nvPr/>
          </p:nvSpPr>
          <p:spPr bwMode="auto">
            <a:xfrm>
              <a:off x="1508125" y="2200062"/>
              <a:ext cx="4252913" cy="465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lgn="ctr" defTabSz="787400">
                <a:lnSpc>
                  <a:spcPct val="150000"/>
                </a:lnSpc>
                <a:defRPr sz="2000">
                  <a:solidFill>
                    <a:schemeClr val="tx1"/>
                  </a:solidFill>
                  <a:latin typeface="Arial" panose="020B0604020202020204" pitchFamily="34" charset="0"/>
                  <a:ea typeface="黑体" panose="02010609060101010101" pitchFamily="49" charset="-122"/>
                </a:defRPr>
              </a:lvl1pPr>
              <a:lvl2pPr marL="133350" indent="-131763" algn="ctr" defTabSz="787400">
                <a:lnSpc>
                  <a:spcPct val="150000"/>
                </a:lnSpc>
                <a:buClr>
                  <a:srgbClr val="FF0000"/>
                </a:buClr>
                <a:defRPr>
                  <a:solidFill>
                    <a:schemeClr val="tx1"/>
                  </a:solidFill>
                  <a:latin typeface="Arial" panose="020B0604020202020204" pitchFamily="34" charset="0"/>
                  <a:ea typeface="黑体" panose="02010609060101010101" pitchFamily="49" charset="-122"/>
                </a:defRPr>
              </a:lvl2pPr>
              <a:lvl3pPr marL="301625" indent="-150813" algn="ctr" defTabSz="787400">
                <a:lnSpc>
                  <a:spcPct val="150000"/>
                </a:lnSpc>
                <a:buClr>
                  <a:srgbClr val="FFCC00"/>
                </a:buClr>
                <a:defRPr>
                  <a:solidFill>
                    <a:schemeClr val="tx1"/>
                  </a:solidFill>
                  <a:latin typeface="Arial" panose="020B0604020202020204" pitchFamily="34" charset="0"/>
                  <a:ea typeface="黑体" panose="02010609060101010101" pitchFamily="49" charset="-122"/>
                </a:defRPr>
              </a:lvl3pPr>
              <a:lvl4pPr marL="439738" indent="-136525" algn="ctr" defTabSz="787400">
                <a:defRPr sz="2000">
                  <a:solidFill>
                    <a:schemeClr val="tx1"/>
                  </a:solidFill>
                  <a:latin typeface="Arial" panose="020B0604020202020204" pitchFamily="34" charset="0"/>
                  <a:ea typeface="宋体" panose="02010600030101010101" pitchFamily="2" charset="-122"/>
                </a:defRPr>
              </a:lvl4pPr>
              <a:lvl5pPr marL="603250" indent="-142875" algn="ctr" defTabSz="787400">
                <a:defRPr sz="2000">
                  <a:solidFill>
                    <a:schemeClr val="tx1"/>
                  </a:solidFill>
                  <a:latin typeface="Arial" panose="020B0604020202020204" pitchFamily="34" charset="0"/>
                  <a:ea typeface="宋体" panose="02010600030101010101" pitchFamily="2" charset="-122"/>
                </a:defRPr>
              </a:lvl5pPr>
              <a:lvl6pPr marL="1060450" indent="-142875" algn="ctr" defTabSz="787400" fontAlgn="base">
                <a:spcBef>
                  <a:spcPct val="20000"/>
                </a:spcBef>
                <a:spcAft>
                  <a:spcPct val="0"/>
                </a:spcAft>
                <a:defRPr sz="2000">
                  <a:solidFill>
                    <a:schemeClr val="tx1"/>
                  </a:solidFill>
                  <a:latin typeface="Arial" panose="020B0604020202020204" pitchFamily="34" charset="0"/>
                  <a:ea typeface="宋体" panose="02010600030101010101" pitchFamily="2" charset="-122"/>
                </a:defRPr>
              </a:lvl6pPr>
              <a:lvl7pPr marL="1517650" indent="-142875" algn="ctr" defTabSz="787400" fontAlgn="base">
                <a:spcBef>
                  <a:spcPct val="20000"/>
                </a:spcBef>
                <a:spcAft>
                  <a:spcPct val="0"/>
                </a:spcAft>
                <a:defRPr sz="2000">
                  <a:solidFill>
                    <a:schemeClr val="tx1"/>
                  </a:solidFill>
                  <a:latin typeface="Arial" panose="020B0604020202020204" pitchFamily="34" charset="0"/>
                  <a:ea typeface="宋体" panose="02010600030101010101" pitchFamily="2" charset="-122"/>
                </a:defRPr>
              </a:lvl7pPr>
              <a:lvl8pPr marL="1974850" indent="-142875" algn="ctr" defTabSz="787400" fontAlgn="base">
                <a:spcBef>
                  <a:spcPct val="20000"/>
                </a:spcBef>
                <a:spcAft>
                  <a:spcPct val="0"/>
                </a:spcAft>
                <a:defRPr sz="2000">
                  <a:solidFill>
                    <a:schemeClr val="tx1"/>
                  </a:solidFill>
                  <a:latin typeface="Arial" panose="020B0604020202020204" pitchFamily="34" charset="0"/>
                  <a:ea typeface="宋体" panose="02010600030101010101" pitchFamily="2" charset="-122"/>
                </a:defRPr>
              </a:lvl8pPr>
              <a:lvl9pPr marL="2432050" indent="-142875" algn="ctr" defTabSz="787400" fontAlgn="base">
                <a:spcBef>
                  <a:spcPct val="20000"/>
                </a:spcBef>
                <a:spcAft>
                  <a:spcPct val="0"/>
                </a:spcAft>
                <a:defRPr sz="2000">
                  <a:solidFill>
                    <a:schemeClr val="tx1"/>
                  </a:solidFill>
                  <a:latin typeface="Arial" panose="020B0604020202020204" pitchFamily="34" charset="0"/>
                  <a:ea typeface="宋体" panose="02010600030101010101" pitchFamily="2" charset="-122"/>
                </a:defRPr>
              </a:lvl9pPr>
            </a:lstStyle>
            <a:p>
              <a:pPr algn="l"/>
              <a:r>
                <a:rPr lang="zh-CN" altLang="en-US" b="0" dirty="0">
                  <a:solidFill>
                    <a:schemeClr val="bg1"/>
                  </a:solidFill>
                  <a:latin typeface="黑体" panose="02010609060101010101" pitchFamily="49" charset="-122"/>
                </a:rPr>
                <a:t>临时性 </a:t>
              </a:r>
              <a:r>
                <a:rPr lang="en-US" altLang="zh-CN" b="0" dirty="0">
                  <a:solidFill>
                    <a:schemeClr val="bg1"/>
                  </a:solidFill>
                  <a:latin typeface="黑体" panose="02010609060101010101" pitchFamily="49" charset="-122"/>
                </a:rPr>
                <a:t>temporary</a:t>
              </a:r>
            </a:p>
          </p:txBody>
        </p:sp>
        <p:sp>
          <p:nvSpPr>
            <p:cNvPr id="16" name="Rectangle 6">
              <a:extLst>
                <a:ext uri="{FF2B5EF4-FFF2-40B4-BE49-F238E27FC236}">
                  <a16:creationId xmlns:a16="http://schemas.microsoft.com/office/drawing/2014/main" id="{827DCB56-10F8-4B5D-8A98-E5B64AD3F6CA}"/>
                </a:ext>
              </a:extLst>
            </p:cNvPr>
            <p:cNvSpPr>
              <a:spLocks noChangeArrowheads="1"/>
            </p:cNvSpPr>
            <p:nvPr/>
          </p:nvSpPr>
          <p:spPr bwMode="auto">
            <a:xfrm>
              <a:off x="1508125" y="2835062"/>
              <a:ext cx="5307013" cy="465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lgn="ctr" defTabSz="787400">
                <a:lnSpc>
                  <a:spcPct val="150000"/>
                </a:lnSpc>
                <a:defRPr sz="2000">
                  <a:solidFill>
                    <a:schemeClr val="tx1"/>
                  </a:solidFill>
                  <a:latin typeface="Arial" panose="020B0604020202020204" pitchFamily="34" charset="0"/>
                  <a:ea typeface="黑体" panose="02010609060101010101" pitchFamily="49" charset="-122"/>
                </a:defRPr>
              </a:lvl1pPr>
              <a:lvl2pPr marL="133350" indent="-131763" algn="ctr" defTabSz="787400">
                <a:lnSpc>
                  <a:spcPct val="150000"/>
                </a:lnSpc>
                <a:buClr>
                  <a:srgbClr val="FF0000"/>
                </a:buClr>
                <a:defRPr>
                  <a:solidFill>
                    <a:schemeClr val="tx1"/>
                  </a:solidFill>
                  <a:latin typeface="Arial" panose="020B0604020202020204" pitchFamily="34" charset="0"/>
                  <a:ea typeface="黑体" panose="02010609060101010101" pitchFamily="49" charset="-122"/>
                </a:defRPr>
              </a:lvl2pPr>
              <a:lvl3pPr marL="301625" indent="-150813" algn="ctr" defTabSz="787400">
                <a:lnSpc>
                  <a:spcPct val="150000"/>
                </a:lnSpc>
                <a:buClr>
                  <a:srgbClr val="FFCC00"/>
                </a:buClr>
                <a:defRPr>
                  <a:solidFill>
                    <a:schemeClr val="tx1"/>
                  </a:solidFill>
                  <a:latin typeface="Arial" panose="020B0604020202020204" pitchFamily="34" charset="0"/>
                  <a:ea typeface="黑体" panose="02010609060101010101" pitchFamily="49" charset="-122"/>
                </a:defRPr>
              </a:lvl3pPr>
              <a:lvl4pPr marL="439738" indent="-136525" algn="ctr" defTabSz="787400">
                <a:defRPr sz="2000">
                  <a:solidFill>
                    <a:schemeClr val="tx1"/>
                  </a:solidFill>
                  <a:latin typeface="Arial" panose="020B0604020202020204" pitchFamily="34" charset="0"/>
                  <a:ea typeface="宋体" panose="02010600030101010101" pitchFamily="2" charset="-122"/>
                </a:defRPr>
              </a:lvl4pPr>
              <a:lvl5pPr marL="603250" indent="-142875" algn="ctr" defTabSz="787400">
                <a:defRPr sz="2000">
                  <a:solidFill>
                    <a:schemeClr val="tx1"/>
                  </a:solidFill>
                  <a:latin typeface="Arial" panose="020B0604020202020204" pitchFamily="34" charset="0"/>
                  <a:ea typeface="宋体" panose="02010600030101010101" pitchFamily="2" charset="-122"/>
                </a:defRPr>
              </a:lvl5pPr>
              <a:lvl6pPr marL="1060450" indent="-142875" algn="ctr" defTabSz="787400" fontAlgn="base">
                <a:spcBef>
                  <a:spcPct val="20000"/>
                </a:spcBef>
                <a:spcAft>
                  <a:spcPct val="0"/>
                </a:spcAft>
                <a:defRPr sz="2000">
                  <a:solidFill>
                    <a:schemeClr val="tx1"/>
                  </a:solidFill>
                  <a:latin typeface="Arial" panose="020B0604020202020204" pitchFamily="34" charset="0"/>
                  <a:ea typeface="宋体" panose="02010600030101010101" pitchFamily="2" charset="-122"/>
                </a:defRPr>
              </a:lvl6pPr>
              <a:lvl7pPr marL="1517650" indent="-142875" algn="ctr" defTabSz="787400" fontAlgn="base">
                <a:spcBef>
                  <a:spcPct val="20000"/>
                </a:spcBef>
                <a:spcAft>
                  <a:spcPct val="0"/>
                </a:spcAft>
                <a:defRPr sz="2000">
                  <a:solidFill>
                    <a:schemeClr val="tx1"/>
                  </a:solidFill>
                  <a:latin typeface="Arial" panose="020B0604020202020204" pitchFamily="34" charset="0"/>
                  <a:ea typeface="宋体" panose="02010600030101010101" pitchFamily="2" charset="-122"/>
                </a:defRPr>
              </a:lvl7pPr>
              <a:lvl8pPr marL="1974850" indent="-142875" algn="ctr" defTabSz="787400" fontAlgn="base">
                <a:spcBef>
                  <a:spcPct val="20000"/>
                </a:spcBef>
                <a:spcAft>
                  <a:spcPct val="0"/>
                </a:spcAft>
                <a:defRPr sz="2000">
                  <a:solidFill>
                    <a:schemeClr val="tx1"/>
                  </a:solidFill>
                  <a:latin typeface="Arial" panose="020B0604020202020204" pitchFamily="34" charset="0"/>
                  <a:ea typeface="宋体" panose="02010600030101010101" pitchFamily="2" charset="-122"/>
                </a:defRPr>
              </a:lvl8pPr>
              <a:lvl9pPr marL="2432050" indent="-142875" algn="ctr" defTabSz="787400" fontAlgn="base">
                <a:spcBef>
                  <a:spcPct val="20000"/>
                </a:spcBef>
                <a:spcAft>
                  <a:spcPct val="0"/>
                </a:spcAft>
                <a:defRPr sz="2000">
                  <a:solidFill>
                    <a:schemeClr val="tx1"/>
                  </a:solidFill>
                  <a:latin typeface="Arial" panose="020B0604020202020204" pitchFamily="34" charset="0"/>
                  <a:ea typeface="宋体" panose="02010600030101010101" pitchFamily="2" charset="-122"/>
                </a:defRPr>
              </a:lvl9pPr>
            </a:lstStyle>
            <a:p>
              <a:pPr algn="l"/>
              <a:r>
                <a:rPr lang="zh-CN" altLang="en-US" b="0" dirty="0">
                  <a:solidFill>
                    <a:schemeClr val="bg1"/>
                  </a:solidFill>
                  <a:latin typeface="黑体" panose="02010609060101010101" pitchFamily="49" charset="-122"/>
                </a:rPr>
                <a:t>独特性 </a:t>
              </a:r>
              <a:r>
                <a:rPr lang="en-US" altLang="zh-CN" b="0" dirty="0">
                  <a:solidFill>
                    <a:schemeClr val="bg1"/>
                  </a:solidFill>
                  <a:latin typeface="黑体" panose="02010609060101010101" pitchFamily="49" charset="-122"/>
                </a:rPr>
                <a:t>Uniqueness</a:t>
              </a:r>
            </a:p>
          </p:txBody>
        </p:sp>
        <p:sp>
          <p:nvSpPr>
            <p:cNvPr id="17" name="Rectangle 7">
              <a:extLst>
                <a:ext uri="{FF2B5EF4-FFF2-40B4-BE49-F238E27FC236}">
                  <a16:creationId xmlns:a16="http://schemas.microsoft.com/office/drawing/2014/main" id="{ABF2B4A5-16AB-43BB-9088-B7F7C298CB2A}"/>
                </a:ext>
              </a:extLst>
            </p:cNvPr>
            <p:cNvSpPr>
              <a:spLocks noChangeArrowheads="1"/>
            </p:cNvSpPr>
            <p:nvPr/>
          </p:nvSpPr>
          <p:spPr bwMode="auto">
            <a:xfrm>
              <a:off x="1508125" y="3520862"/>
              <a:ext cx="5068887" cy="465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algn="ctr" defTabSz="787400">
                <a:lnSpc>
                  <a:spcPct val="150000"/>
                </a:lnSpc>
                <a:defRPr sz="2000">
                  <a:solidFill>
                    <a:schemeClr val="tx1"/>
                  </a:solidFill>
                  <a:latin typeface="Arial" panose="020B0604020202020204" pitchFamily="34" charset="0"/>
                  <a:ea typeface="黑体" panose="02010609060101010101" pitchFamily="49" charset="-122"/>
                </a:defRPr>
              </a:lvl1pPr>
              <a:lvl2pPr marL="133350" indent="-131763" algn="ctr" defTabSz="787400">
                <a:lnSpc>
                  <a:spcPct val="150000"/>
                </a:lnSpc>
                <a:buClr>
                  <a:srgbClr val="FF0000"/>
                </a:buClr>
                <a:defRPr>
                  <a:solidFill>
                    <a:schemeClr val="tx1"/>
                  </a:solidFill>
                  <a:latin typeface="Arial" panose="020B0604020202020204" pitchFamily="34" charset="0"/>
                  <a:ea typeface="黑体" panose="02010609060101010101" pitchFamily="49" charset="-122"/>
                </a:defRPr>
              </a:lvl2pPr>
              <a:lvl3pPr marL="301625" indent="-150813" algn="ctr" defTabSz="787400">
                <a:lnSpc>
                  <a:spcPct val="150000"/>
                </a:lnSpc>
                <a:buClr>
                  <a:srgbClr val="FFCC00"/>
                </a:buClr>
                <a:defRPr>
                  <a:solidFill>
                    <a:schemeClr val="tx1"/>
                  </a:solidFill>
                  <a:latin typeface="Arial" panose="020B0604020202020204" pitchFamily="34" charset="0"/>
                  <a:ea typeface="黑体" panose="02010609060101010101" pitchFamily="49" charset="-122"/>
                </a:defRPr>
              </a:lvl3pPr>
              <a:lvl4pPr marL="439738" indent="-136525" algn="ctr" defTabSz="787400">
                <a:defRPr sz="2000">
                  <a:solidFill>
                    <a:schemeClr val="tx1"/>
                  </a:solidFill>
                  <a:latin typeface="Arial" panose="020B0604020202020204" pitchFamily="34" charset="0"/>
                  <a:ea typeface="宋体" panose="02010600030101010101" pitchFamily="2" charset="-122"/>
                </a:defRPr>
              </a:lvl4pPr>
              <a:lvl5pPr marL="603250" indent="-142875" algn="ctr" defTabSz="787400">
                <a:defRPr sz="2000">
                  <a:solidFill>
                    <a:schemeClr val="tx1"/>
                  </a:solidFill>
                  <a:latin typeface="Arial" panose="020B0604020202020204" pitchFamily="34" charset="0"/>
                  <a:ea typeface="宋体" panose="02010600030101010101" pitchFamily="2" charset="-122"/>
                </a:defRPr>
              </a:lvl5pPr>
              <a:lvl6pPr marL="1060450" indent="-142875" algn="ctr" defTabSz="787400" fontAlgn="base">
                <a:spcBef>
                  <a:spcPct val="20000"/>
                </a:spcBef>
                <a:spcAft>
                  <a:spcPct val="0"/>
                </a:spcAft>
                <a:defRPr sz="2000">
                  <a:solidFill>
                    <a:schemeClr val="tx1"/>
                  </a:solidFill>
                  <a:latin typeface="Arial" panose="020B0604020202020204" pitchFamily="34" charset="0"/>
                  <a:ea typeface="宋体" panose="02010600030101010101" pitchFamily="2" charset="-122"/>
                </a:defRPr>
              </a:lvl6pPr>
              <a:lvl7pPr marL="1517650" indent="-142875" algn="ctr" defTabSz="787400" fontAlgn="base">
                <a:spcBef>
                  <a:spcPct val="20000"/>
                </a:spcBef>
                <a:spcAft>
                  <a:spcPct val="0"/>
                </a:spcAft>
                <a:defRPr sz="2000">
                  <a:solidFill>
                    <a:schemeClr val="tx1"/>
                  </a:solidFill>
                  <a:latin typeface="Arial" panose="020B0604020202020204" pitchFamily="34" charset="0"/>
                  <a:ea typeface="宋体" panose="02010600030101010101" pitchFamily="2" charset="-122"/>
                </a:defRPr>
              </a:lvl7pPr>
              <a:lvl8pPr marL="1974850" indent="-142875" algn="ctr" defTabSz="787400" fontAlgn="base">
                <a:spcBef>
                  <a:spcPct val="20000"/>
                </a:spcBef>
                <a:spcAft>
                  <a:spcPct val="0"/>
                </a:spcAft>
                <a:defRPr sz="2000">
                  <a:solidFill>
                    <a:schemeClr val="tx1"/>
                  </a:solidFill>
                  <a:latin typeface="Arial" panose="020B0604020202020204" pitchFamily="34" charset="0"/>
                  <a:ea typeface="宋体" panose="02010600030101010101" pitchFamily="2" charset="-122"/>
                </a:defRPr>
              </a:lvl8pPr>
              <a:lvl9pPr marL="2432050" indent="-142875" algn="ctr" defTabSz="787400" fontAlgn="base">
                <a:spcBef>
                  <a:spcPct val="20000"/>
                </a:spcBef>
                <a:spcAft>
                  <a:spcPct val="0"/>
                </a:spcAft>
                <a:defRPr sz="2000">
                  <a:solidFill>
                    <a:schemeClr val="tx1"/>
                  </a:solidFill>
                  <a:latin typeface="Arial" panose="020B0604020202020204" pitchFamily="34" charset="0"/>
                  <a:ea typeface="宋体" panose="02010600030101010101" pitchFamily="2" charset="-122"/>
                </a:defRPr>
              </a:lvl9pPr>
            </a:lstStyle>
            <a:p>
              <a:pPr algn="l"/>
              <a:r>
                <a:rPr lang="zh-CN" altLang="en-US" b="0" dirty="0">
                  <a:solidFill>
                    <a:schemeClr val="bg1"/>
                  </a:solidFill>
                  <a:latin typeface="黑体" panose="02010609060101010101" pitchFamily="49" charset="-122"/>
                </a:rPr>
                <a:t>渐进明细 </a:t>
              </a:r>
              <a:r>
                <a:rPr lang="en-US" altLang="zh-CN" b="0" dirty="0">
                  <a:solidFill>
                    <a:schemeClr val="bg1"/>
                  </a:solidFill>
                  <a:latin typeface="黑体" panose="02010609060101010101" pitchFamily="49" charset="-122"/>
                </a:rPr>
                <a:t>Progressive Elaboration</a:t>
              </a:r>
            </a:p>
          </p:txBody>
        </p:sp>
        <p:pic>
          <p:nvPicPr>
            <p:cNvPr id="18" name="Picture 8" descr="j0234131">
              <a:extLst>
                <a:ext uri="{FF2B5EF4-FFF2-40B4-BE49-F238E27FC236}">
                  <a16:creationId xmlns:a16="http://schemas.microsoft.com/office/drawing/2014/main" id="{08734DA3-B188-44F0-83ED-BE3E4CE6EBC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457200"/>
              <a:ext cx="1522413" cy="16192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 descr="j0305257">
              <a:extLst>
                <a:ext uri="{FF2B5EF4-FFF2-40B4-BE49-F238E27FC236}">
                  <a16:creationId xmlns:a16="http://schemas.microsoft.com/office/drawing/2014/main" id="{42912914-CA15-4816-B257-0CC9112C5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4038600"/>
              <a:ext cx="1138238"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j0298897">
              <a:extLst>
                <a:ext uri="{FF2B5EF4-FFF2-40B4-BE49-F238E27FC236}">
                  <a16:creationId xmlns:a16="http://schemas.microsoft.com/office/drawing/2014/main" id="{F5D711A4-6958-4696-864E-BE49D0D508C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1400" y="2362200"/>
              <a:ext cx="1600200" cy="1397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25809501"/>
      </p:ext>
    </p:extLst>
  </p:cSld>
  <p:clrMapOvr>
    <a:masterClrMapping/>
  </p:clrMapOvr>
  <p:transition>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59</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6.6.</a:t>
            </a:r>
            <a:r>
              <a:rPr lang="zh-CN" altLang="en-US" sz="2400" b="1" dirty="0">
                <a:solidFill>
                  <a:srgbClr val="C00000"/>
                </a:solidFill>
                <a:latin typeface="Verdana"/>
                <a:ea typeface="微软雅黑"/>
              </a:rPr>
              <a:t>制定进度计划</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13436">
            <a:extLst>
              <a:ext uri="{FF2B5EF4-FFF2-40B4-BE49-F238E27FC236}">
                <a16:creationId xmlns:a16="http://schemas.microsoft.com/office/drawing/2014/main" id="{6F0BC3E9-82A6-4A05-BCED-35262DBED585}"/>
              </a:ext>
            </a:extLst>
          </p:cNvPr>
          <p:cNvPicPr>
            <a:picLocks noChangeAspect="1"/>
          </p:cNvPicPr>
          <p:nvPr/>
        </p:nvPicPr>
        <p:blipFill>
          <a:blip r:embed="rId2"/>
          <a:stretch>
            <a:fillRect/>
          </a:stretch>
        </p:blipFill>
        <p:spPr>
          <a:xfrm>
            <a:off x="182880" y="1423625"/>
            <a:ext cx="7307580" cy="2926080"/>
          </a:xfrm>
          <a:prstGeom prst="rect">
            <a:avLst/>
          </a:prstGeom>
        </p:spPr>
      </p:pic>
      <p:pic>
        <p:nvPicPr>
          <p:cNvPr id="20" name="Picture 13445">
            <a:extLst>
              <a:ext uri="{FF2B5EF4-FFF2-40B4-BE49-F238E27FC236}">
                <a16:creationId xmlns:a16="http://schemas.microsoft.com/office/drawing/2014/main" id="{6AFC63C7-20F1-4FF5-91EE-DC09E43434E9}"/>
              </a:ext>
            </a:extLst>
          </p:cNvPr>
          <p:cNvPicPr/>
          <p:nvPr/>
        </p:nvPicPr>
        <p:blipFill>
          <a:blip r:embed="rId3"/>
          <a:stretch>
            <a:fillRect/>
          </a:stretch>
        </p:blipFill>
        <p:spPr>
          <a:xfrm>
            <a:off x="3684905" y="755659"/>
            <a:ext cx="5276215" cy="5052772"/>
          </a:xfrm>
          <a:prstGeom prst="rect">
            <a:avLst/>
          </a:prstGeom>
        </p:spPr>
      </p:pic>
    </p:spTree>
    <p:extLst>
      <p:ext uri="{BB962C8B-B14F-4D97-AF65-F5344CB8AC3E}">
        <p14:creationId xmlns:p14="http://schemas.microsoft.com/office/powerpoint/2010/main" val="272688973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60</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6.6.</a:t>
            </a:r>
            <a:r>
              <a:rPr lang="zh-CN" altLang="en-US" sz="2400" b="1" dirty="0">
                <a:solidFill>
                  <a:srgbClr val="C00000"/>
                </a:solidFill>
                <a:latin typeface="Verdana"/>
                <a:ea typeface="微软雅黑"/>
              </a:rPr>
              <a:t>关键路径</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318DCE41-F5B7-43EA-AEE3-0F2B355BACFB}"/>
              </a:ext>
            </a:extLst>
          </p:cNvPr>
          <p:cNvSpPr txBox="1"/>
          <p:nvPr/>
        </p:nvSpPr>
        <p:spPr>
          <a:xfrm>
            <a:off x="529928" y="1172556"/>
            <a:ext cx="8193851" cy="4401205"/>
          </a:xfrm>
          <a:prstGeom prst="rect">
            <a:avLst/>
          </a:prstGeom>
          <a:noFill/>
        </p:spPr>
        <p:txBody>
          <a:bodyPr wrap="square" rtlCol="0">
            <a:spAutoFit/>
          </a:bodyPr>
          <a:lstStyle/>
          <a:p>
            <a:r>
              <a:rPr lang="zh-CN" altLang="zh-CN" sz="2800" b="1" dirty="0"/>
              <a:t>关键路径</a:t>
            </a:r>
            <a:r>
              <a:rPr lang="zh-CN" altLang="en-US" sz="2800" b="1" dirty="0"/>
              <a:t>。</a:t>
            </a:r>
            <a:r>
              <a:rPr lang="zh-CN" altLang="zh-CN" sz="2800" dirty="0"/>
              <a:t>是项目中时间最长的活动顺序，决定着可能的项目最短工期。</a:t>
            </a:r>
            <a:endParaRPr lang="en-US" altLang="zh-CN" sz="2800" dirty="0"/>
          </a:p>
          <a:p>
            <a:endParaRPr lang="en-US" altLang="zh-CN" sz="2800" dirty="0"/>
          </a:p>
          <a:p>
            <a:r>
              <a:rPr lang="zh-CN" altLang="zh-CN" sz="2800" b="1" dirty="0"/>
              <a:t>总浮动时间</a:t>
            </a:r>
            <a:r>
              <a:rPr lang="zh-CN" altLang="en-US" sz="2800" b="1" dirty="0"/>
              <a:t>。</a:t>
            </a:r>
            <a:r>
              <a:rPr lang="zh-CN" altLang="zh-CN" sz="2800" dirty="0"/>
              <a:t>在任一网络路径上，进度活动可以从最早开始日期推迟或拖延的时间，而不至于延误项目完工日期或违反进度制约因素，就是进度灵活性</a:t>
            </a:r>
            <a:r>
              <a:rPr lang="zh-CN" altLang="en-US" sz="2800" dirty="0"/>
              <a:t>。</a:t>
            </a:r>
            <a:endParaRPr lang="en-US" altLang="zh-CN" sz="2800" dirty="0"/>
          </a:p>
          <a:p>
            <a:endParaRPr lang="en-US" altLang="zh-CN" sz="2800" dirty="0"/>
          </a:p>
          <a:p>
            <a:r>
              <a:rPr lang="zh-CN" altLang="zh-CN" sz="2800" b="1" dirty="0"/>
              <a:t>自由浮动时间</a:t>
            </a:r>
            <a:r>
              <a:rPr lang="zh-CN" altLang="en-US" sz="2800" b="1" dirty="0"/>
              <a:t>。</a:t>
            </a:r>
            <a:r>
              <a:rPr lang="zh-CN" altLang="zh-CN" sz="2800" dirty="0"/>
              <a:t>是指在不延误任何紧后活动最早开始日期或不违反进度制约因素的前提下，某进度活动可以推迟的时间量</a:t>
            </a:r>
            <a:r>
              <a:rPr lang="zh-CN" altLang="zh-CN" sz="2400" dirty="0"/>
              <a:t>。</a:t>
            </a:r>
            <a:endParaRPr lang="zh-CN" altLang="en-US" sz="24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val="3891225202"/>
      </p:ext>
    </p:extLst>
  </p:cSld>
  <p:clrMapOvr>
    <a:masterClrMapping/>
  </p:clrMapOvr>
  <p:transition>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61</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6.6.</a:t>
            </a:r>
            <a:r>
              <a:rPr lang="zh-CN" altLang="en-US" sz="2400" b="1" dirty="0">
                <a:solidFill>
                  <a:srgbClr val="C00000"/>
                </a:solidFill>
                <a:latin typeface="Verdana"/>
                <a:ea typeface="微软雅黑"/>
              </a:rPr>
              <a:t>七格图</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Picture 13790">
            <a:extLst>
              <a:ext uri="{FF2B5EF4-FFF2-40B4-BE49-F238E27FC236}">
                <a16:creationId xmlns:a16="http://schemas.microsoft.com/office/drawing/2014/main" id="{DC25405C-066A-4B15-AFAC-27B5AFE2329E}"/>
              </a:ext>
            </a:extLst>
          </p:cNvPr>
          <p:cNvPicPr>
            <a:picLocks noChangeAspect="1"/>
          </p:cNvPicPr>
          <p:nvPr/>
        </p:nvPicPr>
        <p:blipFill>
          <a:blip r:embed="rId2"/>
          <a:stretch>
            <a:fillRect/>
          </a:stretch>
        </p:blipFill>
        <p:spPr>
          <a:xfrm>
            <a:off x="899592" y="1172289"/>
            <a:ext cx="7144703" cy="4513421"/>
          </a:xfrm>
          <a:prstGeom prst="rect">
            <a:avLst/>
          </a:prstGeom>
        </p:spPr>
      </p:pic>
    </p:spTree>
    <p:extLst>
      <p:ext uri="{BB962C8B-B14F-4D97-AF65-F5344CB8AC3E}">
        <p14:creationId xmlns:p14="http://schemas.microsoft.com/office/powerpoint/2010/main" val="3787759305"/>
      </p:ext>
    </p:extLst>
  </p:cSld>
  <p:clrMapOvr>
    <a:masterClrMapping/>
  </p:clrMapOvr>
  <p:transition>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62</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6.6.</a:t>
            </a:r>
            <a:r>
              <a:rPr lang="zh-CN" altLang="en-US" sz="2400" b="1" dirty="0">
                <a:solidFill>
                  <a:srgbClr val="C00000"/>
                </a:solidFill>
                <a:latin typeface="Verdana"/>
                <a:ea typeface="微软雅黑"/>
              </a:rPr>
              <a:t>关键链法</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13857">
            <a:extLst>
              <a:ext uri="{FF2B5EF4-FFF2-40B4-BE49-F238E27FC236}">
                <a16:creationId xmlns:a16="http://schemas.microsoft.com/office/drawing/2014/main" id="{B06CE4BF-9B29-4B8B-B382-8971C6527FE5}"/>
              </a:ext>
            </a:extLst>
          </p:cNvPr>
          <p:cNvPicPr>
            <a:picLocks noChangeAspect="1"/>
          </p:cNvPicPr>
          <p:nvPr/>
        </p:nvPicPr>
        <p:blipFill>
          <a:blip r:embed="rId2"/>
          <a:stretch>
            <a:fillRect/>
          </a:stretch>
        </p:blipFill>
        <p:spPr>
          <a:xfrm>
            <a:off x="409782" y="1412875"/>
            <a:ext cx="8243888" cy="3814763"/>
          </a:xfrm>
          <a:prstGeom prst="rect">
            <a:avLst/>
          </a:prstGeom>
        </p:spPr>
      </p:pic>
    </p:spTree>
    <p:extLst>
      <p:ext uri="{BB962C8B-B14F-4D97-AF65-F5344CB8AC3E}">
        <p14:creationId xmlns:p14="http://schemas.microsoft.com/office/powerpoint/2010/main" val="1658324413"/>
      </p:ext>
    </p:extLst>
  </p:cSld>
  <p:clrMapOvr>
    <a:masterClrMapping/>
  </p:clrMapOvr>
  <p:transition>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63</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6.6.</a:t>
            </a:r>
            <a:r>
              <a:rPr lang="zh-CN" altLang="en-US" sz="2400" b="1" dirty="0">
                <a:solidFill>
                  <a:srgbClr val="C00000"/>
                </a:solidFill>
                <a:latin typeface="Verdana"/>
                <a:ea typeface="微软雅黑"/>
              </a:rPr>
              <a:t>资源平衡</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13912">
            <a:extLst>
              <a:ext uri="{FF2B5EF4-FFF2-40B4-BE49-F238E27FC236}">
                <a16:creationId xmlns:a16="http://schemas.microsoft.com/office/drawing/2014/main" id="{F7C42A3A-C812-4973-A273-7C7F1F190118}"/>
              </a:ext>
            </a:extLst>
          </p:cNvPr>
          <p:cNvPicPr/>
          <p:nvPr/>
        </p:nvPicPr>
        <p:blipFill>
          <a:blip r:embed="rId2"/>
          <a:stretch>
            <a:fillRect/>
          </a:stretch>
        </p:blipFill>
        <p:spPr>
          <a:xfrm>
            <a:off x="1827251" y="863549"/>
            <a:ext cx="5489498" cy="4982104"/>
          </a:xfrm>
          <a:prstGeom prst="rect">
            <a:avLst/>
          </a:prstGeom>
        </p:spPr>
      </p:pic>
    </p:spTree>
    <p:extLst>
      <p:ext uri="{BB962C8B-B14F-4D97-AF65-F5344CB8AC3E}">
        <p14:creationId xmlns:p14="http://schemas.microsoft.com/office/powerpoint/2010/main" val="1871664762"/>
      </p:ext>
    </p:extLst>
  </p:cSld>
  <p:clrMapOvr>
    <a:masterClrMapping/>
  </p:clrMapOvr>
  <p:transition>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64</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6.6.</a:t>
            </a:r>
            <a:r>
              <a:rPr lang="zh-CN" altLang="en-US" sz="2400" b="1" dirty="0">
                <a:solidFill>
                  <a:srgbClr val="C00000"/>
                </a:solidFill>
                <a:latin typeface="Verdana"/>
                <a:ea typeface="微软雅黑"/>
              </a:rPr>
              <a:t>甘特图</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14197">
            <a:extLst>
              <a:ext uri="{FF2B5EF4-FFF2-40B4-BE49-F238E27FC236}">
                <a16:creationId xmlns:a16="http://schemas.microsoft.com/office/drawing/2014/main" id="{CEE94277-AE57-4B9D-A3CE-FE1C4A56CD19}"/>
              </a:ext>
            </a:extLst>
          </p:cNvPr>
          <p:cNvPicPr>
            <a:picLocks noChangeAspect="1"/>
          </p:cNvPicPr>
          <p:nvPr/>
        </p:nvPicPr>
        <p:blipFill rotWithShape="1">
          <a:blip r:embed="rId2"/>
          <a:srcRect b="59734"/>
          <a:stretch/>
        </p:blipFill>
        <p:spPr>
          <a:xfrm>
            <a:off x="105865" y="1016690"/>
            <a:ext cx="6595110" cy="3723344"/>
          </a:xfrm>
          <a:prstGeom prst="rect">
            <a:avLst/>
          </a:prstGeom>
        </p:spPr>
      </p:pic>
      <p:pic>
        <p:nvPicPr>
          <p:cNvPr id="14" name="Picture 14197">
            <a:extLst>
              <a:ext uri="{FF2B5EF4-FFF2-40B4-BE49-F238E27FC236}">
                <a16:creationId xmlns:a16="http://schemas.microsoft.com/office/drawing/2014/main" id="{1B181A81-4247-452D-9FDA-3FB03E8FBBED}"/>
              </a:ext>
            </a:extLst>
          </p:cNvPr>
          <p:cNvPicPr>
            <a:picLocks noChangeAspect="1"/>
          </p:cNvPicPr>
          <p:nvPr/>
        </p:nvPicPr>
        <p:blipFill rotWithShape="1">
          <a:blip r:embed="rId2"/>
          <a:srcRect t="40266"/>
          <a:stretch/>
        </p:blipFill>
        <p:spPr>
          <a:xfrm>
            <a:off x="2443025" y="1004453"/>
            <a:ext cx="6595110" cy="5523526"/>
          </a:xfrm>
          <a:prstGeom prst="rect">
            <a:avLst/>
          </a:prstGeom>
        </p:spPr>
      </p:pic>
    </p:spTree>
    <p:extLst>
      <p:ext uri="{BB962C8B-B14F-4D97-AF65-F5344CB8AC3E}">
        <p14:creationId xmlns:p14="http://schemas.microsoft.com/office/powerpoint/2010/main" val="162973622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65</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6.7.</a:t>
            </a:r>
            <a:r>
              <a:rPr lang="zh-CN" altLang="en-US" sz="2400" b="1" dirty="0">
                <a:solidFill>
                  <a:srgbClr val="C00000"/>
                </a:solidFill>
                <a:latin typeface="Verdana"/>
                <a:ea typeface="微软雅黑"/>
              </a:rPr>
              <a:t>控制进度</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14371">
            <a:extLst>
              <a:ext uri="{FF2B5EF4-FFF2-40B4-BE49-F238E27FC236}">
                <a16:creationId xmlns:a16="http://schemas.microsoft.com/office/drawing/2014/main" id="{BCD6C2DD-53F1-45A0-A0BE-D7DEF9170487}"/>
              </a:ext>
            </a:extLst>
          </p:cNvPr>
          <p:cNvPicPr>
            <a:picLocks noChangeAspect="1"/>
          </p:cNvPicPr>
          <p:nvPr/>
        </p:nvPicPr>
        <p:blipFill>
          <a:blip r:embed="rId2"/>
          <a:stretch>
            <a:fillRect/>
          </a:stretch>
        </p:blipFill>
        <p:spPr>
          <a:xfrm>
            <a:off x="182880" y="1460854"/>
            <a:ext cx="7307580" cy="2423160"/>
          </a:xfrm>
          <a:prstGeom prst="rect">
            <a:avLst/>
          </a:prstGeom>
        </p:spPr>
      </p:pic>
      <p:pic>
        <p:nvPicPr>
          <p:cNvPr id="14" name="Picture 14410">
            <a:extLst>
              <a:ext uri="{FF2B5EF4-FFF2-40B4-BE49-F238E27FC236}">
                <a16:creationId xmlns:a16="http://schemas.microsoft.com/office/drawing/2014/main" id="{CF07D7F4-34BF-48AD-89E0-781FE7EFAADD}"/>
              </a:ext>
            </a:extLst>
          </p:cNvPr>
          <p:cNvPicPr>
            <a:picLocks noChangeAspect="1"/>
          </p:cNvPicPr>
          <p:nvPr/>
        </p:nvPicPr>
        <p:blipFill>
          <a:blip r:embed="rId3"/>
          <a:stretch>
            <a:fillRect/>
          </a:stretch>
        </p:blipFill>
        <p:spPr>
          <a:xfrm>
            <a:off x="2915602" y="1125538"/>
            <a:ext cx="6045518" cy="4599623"/>
          </a:xfrm>
          <a:prstGeom prst="rect">
            <a:avLst/>
          </a:prstGeom>
        </p:spPr>
      </p:pic>
    </p:spTree>
    <p:extLst>
      <p:ext uri="{BB962C8B-B14F-4D97-AF65-F5344CB8AC3E}">
        <p14:creationId xmlns:p14="http://schemas.microsoft.com/office/powerpoint/2010/main" val="251791035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66</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7.</a:t>
            </a:r>
            <a:r>
              <a:rPr lang="zh-CN" altLang="en-US" sz="2400" b="1" dirty="0">
                <a:solidFill>
                  <a:srgbClr val="C00000"/>
                </a:solidFill>
                <a:ea typeface="微软雅黑"/>
              </a:rPr>
              <a:t>项目成本管理</a:t>
            </a:r>
            <a:endParaRPr lang="zh-CN" altLang="en-US" sz="2400" b="1" dirty="0">
              <a:solidFill>
                <a:srgbClr val="C00000"/>
              </a:solidFill>
              <a:latin typeface="Verdana"/>
              <a:ea typeface="微软雅黑"/>
            </a:endParaRP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11600218-E3D3-479B-B84B-CA0A0E34F3E4}"/>
              </a:ext>
            </a:extLst>
          </p:cNvPr>
          <p:cNvSpPr txBox="1"/>
          <p:nvPr/>
        </p:nvSpPr>
        <p:spPr>
          <a:xfrm>
            <a:off x="2771800" y="1228397"/>
            <a:ext cx="3528392" cy="1815882"/>
          </a:xfrm>
          <a:prstGeom prst="rect">
            <a:avLst/>
          </a:prstGeom>
          <a:noFill/>
        </p:spPr>
        <p:txBody>
          <a:bodyPr wrap="square" rtlCol="0">
            <a:spAutoFit/>
          </a:bodyPr>
          <a:lstStyle/>
          <a:p>
            <a:r>
              <a:rPr lang="en-US" altLang="zh-CN" sz="2800" dirty="0">
                <a:latin typeface="黑体" pitchFamily="49" charset="-122"/>
                <a:ea typeface="黑体" pitchFamily="49" charset="-122"/>
              </a:rPr>
              <a:t>7.1.</a:t>
            </a:r>
            <a:r>
              <a:rPr lang="zh-CN" altLang="en-US" sz="2800" dirty="0">
                <a:latin typeface="黑体" pitchFamily="49" charset="-122"/>
                <a:ea typeface="黑体" pitchFamily="49" charset="-122"/>
              </a:rPr>
              <a:t>规划成本管理</a:t>
            </a:r>
            <a:endParaRPr lang="en-US" altLang="zh-CN" sz="2800" dirty="0">
              <a:latin typeface="黑体" pitchFamily="49" charset="-122"/>
              <a:ea typeface="黑体" pitchFamily="49" charset="-122"/>
            </a:endParaRPr>
          </a:p>
          <a:p>
            <a:r>
              <a:rPr lang="en-US" altLang="zh-CN" sz="2800" dirty="0">
                <a:latin typeface="黑体" pitchFamily="49" charset="-122"/>
                <a:ea typeface="黑体" pitchFamily="49" charset="-122"/>
              </a:rPr>
              <a:t>7.2.</a:t>
            </a:r>
            <a:r>
              <a:rPr lang="zh-CN" altLang="en-US" sz="2800" dirty="0">
                <a:latin typeface="黑体" pitchFamily="49" charset="-122"/>
                <a:ea typeface="黑体" pitchFamily="49" charset="-122"/>
              </a:rPr>
              <a:t>估算成本</a:t>
            </a:r>
          </a:p>
          <a:p>
            <a:r>
              <a:rPr lang="en-US" altLang="zh-CN" sz="2800" dirty="0">
                <a:latin typeface="黑体" pitchFamily="49" charset="-122"/>
                <a:ea typeface="黑体" pitchFamily="49" charset="-122"/>
              </a:rPr>
              <a:t>7.3.</a:t>
            </a:r>
            <a:r>
              <a:rPr lang="zh-CN" altLang="en-US" sz="2800" dirty="0">
                <a:latin typeface="黑体" pitchFamily="49" charset="-122"/>
                <a:ea typeface="黑体" pitchFamily="49" charset="-122"/>
              </a:rPr>
              <a:t>制定预算</a:t>
            </a:r>
          </a:p>
          <a:p>
            <a:r>
              <a:rPr lang="en-US" altLang="zh-CN" sz="2800" dirty="0">
                <a:latin typeface="黑体" pitchFamily="49" charset="-122"/>
                <a:ea typeface="黑体" pitchFamily="49" charset="-122"/>
              </a:rPr>
              <a:t>7.4.</a:t>
            </a:r>
            <a:r>
              <a:rPr lang="zh-CN" altLang="en-US" sz="2800" dirty="0">
                <a:latin typeface="黑体" pitchFamily="49" charset="-122"/>
                <a:ea typeface="黑体" pitchFamily="49" charset="-122"/>
              </a:rPr>
              <a:t>控制成本</a:t>
            </a:r>
          </a:p>
        </p:txBody>
      </p:sp>
    </p:spTree>
    <p:extLst>
      <p:ext uri="{BB962C8B-B14F-4D97-AF65-F5344CB8AC3E}">
        <p14:creationId xmlns:p14="http://schemas.microsoft.com/office/powerpoint/2010/main" val="3651963284"/>
      </p:ext>
    </p:extLst>
  </p:cSld>
  <p:clrMapOvr>
    <a:masterClrMapping/>
  </p:clrMapOvr>
  <p:transition>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67</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7.1.</a:t>
            </a:r>
            <a:r>
              <a:rPr lang="zh-CN" altLang="en-US" sz="2400" b="1" dirty="0">
                <a:solidFill>
                  <a:srgbClr val="C00000"/>
                </a:solidFill>
                <a:latin typeface="Verdana"/>
                <a:ea typeface="微软雅黑"/>
              </a:rPr>
              <a:t>规划成本管理</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15127">
            <a:extLst>
              <a:ext uri="{FF2B5EF4-FFF2-40B4-BE49-F238E27FC236}">
                <a16:creationId xmlns:a16="http://schemas.microsoft.com/office/drawing/2014/main" id="{334447CE-6883-4B74-BB8E-A49D65B5DC95}"/>
              </a:ext>
            </a:extLst>
          </p:cNvPr>
          <p:cNvPicPr>
            <a:picLocks noChangeAspect="1"/>
          </p:cNvPicPr>
          <p:nvPr/>
        </p:nvPicPr>
        <p:blipFill>
          <a:blip r:embed="rId2"/>
          <a:stretch>
            <a:fillRect/>
          </a:stretch>
        </p:blipFill>
        <p:spPr>
          <a:xfrm>
            <a:off x="253691" y="1533493"/>
            <a:ext cx="7307580" cy="1691640"/>
          </a:xfrm>
          <a:prstGeom prst="rect">
            <a:avLst/>
          </a:prstGeom>
        </p:spPr>
      </p:pic>
      <p:pic>
        <p:nvPicPr>
          <p:cNvPr id="14" name="Picture 15165">
            <a:extLst>
              <a:ext uri="{FF2B5EF4-FFF2-40B4-BE49-F238E27FC236}">
                <a16:creationId xmlns:a16="http://schemas.microsoft.com/office/drawing/2014/main" id="{30F97E64-8C88-430C-90D9-E8AAD16123AF}"/>
              </a:ext>
            </a:extLst>
          </p:cNvPr>
          <p:cNvPicPr>
            <a:picLocks noChangeAspect="1"/>
          </p:cNvPicPr>
          <p:nvPr/>
        </p:nvPicPr>
        <p:blipFill>
          <a:blip r:embed="rId3"/>
          <a:stretch>
            <a:fillRect/>
          </a:stretch>
        </p:blipFill>
        <p:spPr>
          <a:xfrm>
            <a:off x="2326775" y="1330240"/>
            <a:ext cx="6595110" cy="4474845"/>
          </a:xfrm>
          <a:prstGeom prst="rect">
            <a:avLst/>
          </a:prstGeom>
        </p:spPr>
      </p:pic>
    </p:spTree>
    <p:extLst>
      <p:ext uri="{BB962C8B-B14F-4D97-AF65-F5344CB8AC3E}">
        <p14:creationId xmlns:p14="http://schemas.microsoft.com/office/powerpoint/2010/main" val="49679879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68</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7.2.</a:t>
            </a:r>
            <a:r>
              <a:rPr lang="zh-CN" altLang="en-US" sz="2400" b="1" dirty="0">
                <a:solidFill>
                  <a:srgbClr val="C00000"/>
                </a:solidFill>
                <a:latin typeface="Verdana"/>
                <a:ea typeface="微软雅黑"/>
              </a:rPr>
              <a:t>估算成本</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15564">
            <a:extLst>
              <a:ext uri="{FF2B5EF4-FFF2-40B4-BE49-F238E27FC236}">
                <a16:creationId xmlns:a16="http://schemas.microsoft.com/office/drawing/2014/main" id="{2959AF04-7463-4B30-B755-6CD38B3C75B3}"/>
              </a:ext>
            </a:extLst>
          </p:cNvPr>
          <p:cNvPicPr>
            <a:picLocks noChangeAspect="1"/>
          </p:cNvPicPr>
          <p:nvPr/>
        </p:nvPicPr>
        <p:blipFill>
          <a:blip r:embed="rId2"/>
          <a:stretch>
            <a:fillRect/>
          </a:stretch>
        </p:blipFill>
        <p:spPr>
          <a:xfrm>
            <a:off x="182880" y="1412874"/>
            <a:ext cx="7307580" cy="2750820"/>
          </a:xfrm>
          <a:prstGeom prst="rect">
            <a:avLst/>
          </a:prstGeom>
        </p:spPr>
      </p:pic>
      <p:pic>
        <p:nvPicPr>
          <p:cNvPr id="24" name="Picture 15599">
            <a:extLst>
              <a:ext uri="{FF2B5EF4-FFF2-40B4-BE49-F238E27FC236}">
                <a16:creationId xmlns:a16="http://schemas.microsoft.com/office/drawing/2014/main" id="{5BC0704F-5DF8-4513-B981-7BF99B080CCF}"/>
              </a:ext>
            </a:extLst>
          </p:cNvPr>
          <p:cNvPicPr>
            <a:picLocks noChangeAspect="1"/>
          </p:cNvPicPr>
          <p:nvPr/>
        </p:nvPicPr>
        <p:blipFill>
          <a:blip r:embed="rId3"/>
          <a:stretch>
            <a:fillRect/>
          </a:stretch>
        </p:blipFill>
        <p:spPr>
          <a:xfrm>
            <a:off x="2997041" y="879921"/>
            <a:ext cx="6045518" cy="4872038"/>
          </a:xfrm>
          <a:prstGeom prst="rect">
            <a:avLst/>
          </a:prstGeom>
        </p:spPr>
      </p:pic>
    </p:spTree>
    <p:extLst>
      <p:ext uri="{BB962C8B-B14F-4D97-AF65-F5344CB8AC3E}">
        <p14:creationId xmlns:p14="http://schemas.microsoft.com/office/powerpoint/2010/main" val="424515284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6</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项目的临时性</a:t>
            </a:r>
            <a:endParaRPr lang="zh-CN" altLang="en-US" sz="2400" b="1" dirty="0">
              <a:solidFill>
                <a:srgbClr val="C00000"/>
              </a:solidFill>
              <a:latin typeface="Verdana"/>
              <a:ea typeface="微软雅黑"/>
            </a:endParaRP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a:extLst>
              <a:ext uri="{FF2B5EF4-FFF2-40B4-BE49-F238E27FC236}">
                <a16:creationId xmlns:a16="http://schemas.microsoft.com/office/drawing/2014/main" id="{5B7F752A-9E9B-4A1A-BA93-771082184F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453" y="1316299"/>
            <a:ext cx="7591425" cy="4286250"/>
          </a:xfrm>
          <a:prstGeom prst="rect">
            <a:avLst/>
          </a:prstGeom>
        </p:spPr>
      </p:pic>
    </p:spTree>
    <p:extLst>
      <p:ext uri="{BB962C8B-B14F-4D97-AF65-F5344CB8AC3E}">
        <p14:creationId xmlns:p14="http://schemas.microsoft.com/office/powerpoint/2010/main" val="2537414587"/>
      </p:ext>
    </p:extLst>
  </p:cSld>
  <p:clrMapOvr>
    <a:masterClrMapping/>
  </p:clrMapOvr>
  <p:transition>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69</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7.3.</a:t>
            </a:r>
            <a:r>
              <a:rPr lang="zh-CN" altLang="en-US" sz="2400" b="1" dirty="0">
                <a:solidFill>
                  <a:srgbClr val="C00000"/>
                </a:solidFill>
                <a:latin typeface="Verdana"/>
                <a:ea typeface="微软雅黑"/>
              </a:rPr>
              <a:t>制定预算</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16262">
            <a:extLst>
              <a:ext uri="{FF2B5EF4-FFF2-40B4-BE49-F238E27FC236}">
                <a16:creationId xmlns:a16="http://schemas.microsoft.com/office/drawing/2014/main" id="{1A9091E9-F4F8-48BF-AA99-818C80F83AD9}"/>
              </a:ext>
            </a:extLst>
          </p:cNvPr>
          <p:cNvPicPr>
            <a:picLocks noChangeAspect="1"/>
          </p:cNvPicPr>
          <p:nvPr/>
        </p:nvPicPr>
        <p:blipFill>
          <a:blip r:embed="rId2"/>
          <a:stretch>
            <a:fillRect/>
          </a:stretch>
        </p:blipFill>
        <p:spPr>
          <a:xfrm>
            <a:off x="182880" y="1487524"/>
            <a:ext cx="7307580" cy="2392680"/>
          </a:xfrm>
          <a:prstGeom prst="rect">
            <a:avLst/>
          </a:prstGeom>
        </p:spPr>
      </p:pic>
      <p:pic>
        <p:nvPicPr>
          <p:cNvPr id="25" name="Picture 16304">
            <a:extLst>
              <a:ext uri="{FF2B5EF4-FFF2-40B4-BE49-F238E27FC236}">
                <a16:creationId xmlns:a16="http://schemas.microsoft.com/office/drawing/2014/main" id="{A3F557C7-6399-44AC-8156-3D0A7D18234C}"/>
              </a:ext>
            </a:extLst>
          </p:cNvPr>
          <p:cNvPicPr>
            <a:picLocks noChangeAspect="1"/>
          </p:cNvPicPr>
          <p:nvPr/>
        </p:nvPicPr>
        <p:blipFill>
          <a:blip r:embed="rId3"/>
          <a:stretch>
            <a:fillRect/>
          </a:stretch>
        </p:blipFill>
        <p:spPr>
          <a:xfrm>
            <a:off x="3465195" y="890662"/>
            <a:ext cx="5495925" cy="4733925"/>
          </a:xfrm>
          <a:prstGeom prst="rect">
            <a:avLst/>
          </a:prstGeom>
        </p:spPr>
      </p:pic>
    </p:spTree>
    <p:extLst>
      <p:ext uri="{BB962C8B-B14F-4D97-AF65-F5344CB8AC3E}">
        <p14:creationId xmlns:p14="http://schemas.microsoft.com/office/powerpoint/2010/main" val="59959237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70</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7.3.</a:t>
            </a:r>
            <a:r>
              <a:rPr lang="zh-CN" altLang="en-US" sz="2400" b="1" dirty="0">
                <a:solidFill>
                  <a:srgbClr val="C00000"/>
                </a:solidFill>
                <a:latin typeface="Verdana"/>
                <a:ea typeface="微软雅黑"/>
              </a:rPr>
              <a:t>项目预算</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16681">
            <a:extLst>
              <a:ext uri="{FF2B5EF4-FFF2-40B4-BE49-F238E27FC236}">
                <a16:creationId xmlns:a16="http://schemas.microsoft.com/office/drawing/2014/main" id="{A5E98262-3767-4D3A-AADF-01B7F9D7900A}"/>
              </a:ext>
            </a:extLst>
          </p:cNvPr>
          <p:cNvPicPr>
            <a:picLocks noChangeAspect="1"/>
          </p:cNvPicPr>
          <p:nvPr/>
        </p:nvPicPr>
        <p:blipFill>
          <a:blip r:embed="rId2"/>
          <a:stretch>
            <a:fillRect/>
          </a:stretch>
        </p:blipFill>
        <p:spPr>
          <a:xfrm>
            <a:off x="467883" y="1156234"/>
            <a:ext cx="8243888" cy="4636294"/>
          </a:xfrm>
          <a:prstGeom prst="rect">
            <a:avLst/>
          </a:prstGeom>
        </p:spPr>
      </p:pic>
    </p:spTree>
    <p:extLst>
      <p:ext uri="{BB962C8B-B14F-4D97-AF65-F5344CB8AC3E}">
        <p14:creationId xmlns:p14="http://schemas.microsoft.com/office/powerpoint/2010/main" val="1417966965"/>
      </p:ext>
    </p:extLst>
  </p:cSld>
  <p:clrMapOvr>
    <a:masterClrMapping/>
  </p:clrMapOvr>
  <p:transition>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71</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7.3.</a:t>
            </a:r>
            <a:r>
              <a:rPr lang="zh-CN" altLang="en-US" sz="2400" b="1" dirty="0">
                <a:solidFill>
                  <a:srgbClr val="C00000"/>
                </a:solidFill>
                <a:latin typeface="Verdana"/>
                <a:ea typeface="微软雅黑"/>
              </a:rPr>
              <a:t>成本基准、支出、资金需求</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16717">
            <a:extLst>
              <a:ext uri="{FF2B5EF4-FFF2-40B4-BE49-F238E27FC236}">
                <a16:creationId xmlns:a16="http://schemas.microsoft.com/office/drawing/2014/main" id="{03421B02-8BA1-4D40-BE4A-0F6E843F301F}"/>
              </a:ext>
            </a:extLst>
          </p:cNvPr>
          <p:cNvPicPr>
            <a:picLocks noChangeAspect="1"/>
          </p:cNvPicPr>
          <p:nvPr/>
        </p:nvPicPr>
        <p:blipFill>
          <a:blip r:embed="rId2"/>
          <a:stretch>
            <a:fillRect/>
          </a:stretch>
        </p:blipFill>
        <p:spPr>
          <a:xfrm>
            <a:off x="745850" y="1265396"/>
            <a:ext cx="7694295" cy="4327208"/>
          </a:xfrm>
          <a:prstGeom prst="rect">
            <a:avLst/>
          </a:prstGeom>
        </p:spPr>
      </p:pic>
    </p:spTree>
    <p:extLst>
      <p:ext uri="{BB962C8B-B14F-4D97-AF65-F5344CB8AC3E}">
        <p14:creationId xmlns:p14="http://schemas.microsoft.com/office/powerpoint/2010/main" val="1637227618"/>
      </p:ext>
    </p:extLst>
  </p:cSld>
  <p:clrMapOvr>
    <a:masterClrMapping/>
  </p:clrMapOvr>
  <p:transition>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72</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7.4.</a:t>
            </a:r>
            <a:r>
              <a:rPr lang="zh-CN" altLang="en-US" sz="2400" b="1" dirty="0">
                <a:solidFill>
                  <a:srgbClr val="C00000"/>
                </a:solidFill>
                <a:latin typeface="Verdana"/>
                <a:ea typeface="微软雅黑"/>
              </a:rPr>
              <a:t>控制成本</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16797">
            <a:extLst>
              <a:ext uri="{FF2B5EF4-FFF2-40B4-BE49-F238E27FC236}">
                <a16:creationId xmlns:a16="http://schemas.microsoft.com/office/drawing/2014/main" id="{269AC295-063A-4BB6-AFA3-1D5B33404F49}"/>
              </a:ext>
            </a:extLst>
          </p:cNvPr>
          <p:cNvPicPr>
            <a:picLocks noChangeAspect="1"/>
          </p:cNvPicPr>
          <p:nvPr/>
        </p:nvPicPr>
        <p:blipFill>
          <a:blip r:embed="rId2"/>
          <a:stretch>
            <a:fillRect/>
          </a:stretch>
        </p:blipFill>
        <p:spPr>
          <a:xfrm>
            <a:off x="268146" y="1466215"/>
            <a:ext cx="7307580" cy="2392680"/>
          </a:xfrm>
          <a:prstGeom prst="rect">
            <a:avLst/>
          </a:prstGeom>
        </p:spPr>
      </p:pic>
      <p:pic>
        <p:nvPicPr>
          <p:cNvPr id="14" name="Picture 16806">
            <a:extLst>
              <a:ext uri="{FF2B5EF4-FFF2-40B4-BE49-F238E27FC236}">
                <a16:creationId xmlns:a16="http://schemas.microsoft.com/office/drawing/2014/main" id="{A6F7833B-538C-40FF-A252-D4491510D29F}"/>
              </a:ext>
            </a:extLst>
          </p:cNvPr>
          <p:cNvPicPr>
            <a:picLocks noChangeAspect="1"/>
          </p:cNvPicPr>
          <p:nvPr/>
        </p:nvPicPr>
        <p:blipFill>
          <a:blip r:embed="rId3"/>
          <a:stretch>
            <a:fillRect/>
          </a:stretch>
        </p:blipFill>
        <p:spPr>
          <a:xfrm>
            <a:off x="2355740" y="955104"/>
            <a:ext cx="6595110" cy="4754880"/>
          </a:xfrm>
          <a:prstGeom prst="rect">
            <a:avLst/>
          </a:prstGeom>
        </p:spPr>
      </p:pic>
    </p:spTree>
    <p:extLst>
      <p:ext uri="{BB962C8B-B14F-4D97-AF65-F5344CB8AC3E}">
        <p14:creationId xmlns:p14="http://schemas.microsoft.com/office/powerpoint/2010/main" val="163072199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73</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7.4.</a:t>
            </a:r>
            <a:r>
              <a:rPr lang="zh-CN" altLang="en-US" sz="2400" b="1" dirty="0">
                <a:solidFill>
                  <a:srgbClr val="C00000"/>
                </a:solidFill>
                <a:latin typeface="Verdana"/>
                <a:ea typeface="微软雅黑"/>
              </a:rPr>
              <a:t>挣值管理（</a:t>
            </a:r>
            <a:r>
              <a:rPr lang="en-US" altLang="zh-CN" sz="2400" b="1" dirty="0">
                <a:solidFill>
                  <a:srgbClr val="C00000"/>
                </a:solidFill>
                <a:latin typeface="Verdana"/>
                <a:ea typeface="微软雅黑"/>
              </a:rPr>
              <a:t>EVM</a:t>
            </a:r>
            <a:r>
              <a:rPr lang="zh-CN" altLang="en-US" sz="2400" b="1" dirty="0">
                <a:solidFill>
                  <a:srgbClr val="C00000"/>
                </a:solidFill>
                <a:latin typeface="Verdana"/>
                <a:ea typeface="微软雅黑"/>
              </a:rPr>
              <a:t>）</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80F76C29-D721-4B18-B41D-68E64AEC6E43}"/>
              </a:ext>
            </a:extLst>
          </p:cNvPr>
          <p:cNvSpPr txBox="1"/>
          <p:nvPr/>
        </p:nvSpPr>
        <p:spPr>
          <a:xfrm>
            <a:off x="280240" y="1198988"/>
            <a:ext cx="8540231" cy="4524315"/>
          </a:xfrm>
          <a:prstGeom prst="rect">
            <a:avLst/>
          </a:prstGeom>
          <a:noFill/>
        </p:spPr>
        <p:txBody>
          <a:bodyPr wrap="square" rtlCol="0">
            <a:spAutoFit/>
          </a:bodyPr>
          <a:lstStyle/>
          <a:p>
            <a:r>
              <a:rPr lang="zh-CN" altLang="en-US" b="1" dirty="0">
                <a:latin typeface="黑体" pitchFamily="49" charset="-122"/>
                <a:ea typeface="黑体" pitchFamily="49" charset="-122"/>
              </a:rPr>
              <a:t>计划价值（</a:t>
            </a:r>
            <a:r>
              <a:rPr lang="en-US" altLang="zh-CN" b="1" dirty="0">
                <a:latin typeface="黑体" pitchFamily="49" charset="-122"/>
                <a:ea typeface="黑体" pitchFamily="49" charset="-122"/>
              </a:rPr>
              <a:t>PV</a:t>
            </a:r>
            <a:r>
              <a:rPr lang="zh-CN" altLang="en-US" b="1" dirty="0">
                <a:latin typeface="黑体" pitchFamily="49" charset="-122"/>
                <a:ea typeface="黑体" pitchFamily="49" charset="-122"/>
              </a:rPr>
              <a:t>）</a:t>
            </a:r>
            <a:r>
              <a:rPr lang="zh-CN" altLang="en-US" dirty="0">
                <a:latin typeface="黑体" pitchFamily="49" charset="-122"/>
                <a:ea typeface="黑体" pitchFamily="49" charset="-122"/>
              </a:rPr>
              <a:t>是为计划工作分配的经批准的预算。它是为完成某活动或工作分解结构组件而准备的一份经批准的预算，不包括管理储备。应该把该预算分配至项目生命周期的各个阶段。在某个给定的时间点，计划价值代表着应该已经完成的工作。</a:t>
            </a:r>
            <a:r>
              <a:rPr lang="en-US" altLang="zh-CN" dirty="0">
                <a:latin typeface="黑体" pitchFamily="49" charset="-122"/>
                <a:ea typeface="黑体" pitchFamily="49" charset="-122"/>
              </a:rPr>
              <a:t>PV </a:t>
            </a:r>
            <a:r>
              <a:rPr lang="zh-CN" altLang="en-US" dirty="0">
                <a:latin typeface="黑体" pitchFamily="49" charset="-122"/>
                <a:ea typeface="黑体" pitchFamily="49" charset="-122"/>
              </a:rPr>
              <a:t>的总和有时被称为绩效测量基准（</a:t>
            </a:r>
            <a:r>
              <a:rPr lang="en-US" altLang="zh-CN" dirty="0">
                <a:latin typeface="黑体" pitchFamily="49" charset="-122"/>
                <a:ea typeface="黑体" pitchFamily="49" charset="-122"/>
              </a:rPr>
              <a:t>PMB</a:t>
            </a:r>
            <a:r>
              <a:rPr lang="zh-CN" altLang="en-US" dirty="0">
                <a:latin typeface="黑体" pitchFamily="49" charset="-122"/>
                <a:ea typeface="黑体" pitchFamily="49" charset="-122"/>
              </a:rPr>
              <a:t>），项目的总计划价值又被称为完工预算（</a:t>
            </a:r>
            <a:r>
              <a:rPr lang="en-US" altLang="zh-CN" dirty="0">
                <a:latin typeface="黑体" pitchFamily="49" charset="-122"/>
                <a:ea typeface="黑体" pitchFamily="49" charset="-122"/>
              </a:rPr>
              <a:t>BAC</a:t>
            </a:r>
            <a:r>
              <a:rPr lang="zh-CN" altLang="en-US" dirty="0">
                <a:latin typeface="黑体" pitchFamily="49" charset="-122"/>
                <a:ea typeface="黑体" pitchFamily="49" charset="-122"/>
              </a:rPr>
              <a:t>）。 </a:t>
            </a:r>
            <a:endParaRPr lang="en-US" altLang="zh-CN" dirty="0">
              <a:latin typeface="黑体" pitchFamily="49" charset="-122"/>
              <a:ea typeface="黑体" pitchFamily="49" charset="-122"/>
            </a:endParaRPr>
          </a:p>
          <a:p>
            <a:endParaRPr lang="zh-CN" altLang="en-US" dirty="0">
              <a:latin typeface="黑体" pitchFamily="49" charset="-122"/>
              <a:ea typeface="黑体" pitchFamily="49" charset="-122"/>
            </a:endParaRPr>
          </a:p>
          <a:p>
            <a:r>
              <a:rPr lang="zh-CN" altLang="en-US" b="1" dirty="0">
                <a:latin typeface="黑体" pitchFamily="49" charset="-122"/>
                <a:ea typeface="黑体" pitchFamily="49" charset="-122"/>
              </a:rPr>
              <a:t>挣值（</a:t>
            </a:r>
            <a:r>
              <a:rPr lang="en-US" altLang="zh-CN" b="1" dirty="0">
                <a:latin typeface="黑体" pitchFamily="49" charset="-122"/>
                <a:ea typeface="黑体" pitchFamily="49" charset="-122"/>
              </a:rPr>
              <a:t>EV</a:t>
            </a:r>
            <a:r>
              <a:rPr lang="zh-CN" altLang="en-US" b="1" dirty="0">
                <a:latin typeface="黑体" pitchFamily="49" charset="-122"/>
                <a:ea typeface="黑体" pitchFamily="49" charset="-122"/>
              </a:rPr>
              <a:t>）</a:t>
            </a:r>
            <a:r>
              <a:rPr lang="zh-CN" altLang="en-US" dirty="0">
                <a:latin typeface="黑体" pitchFamily="49" charset="-122"/>
                <a:ea typeface="黑体" pitchFamily="49" charset="-122"/>
              </a:rPr>
              <a:t>是对已完成工作的测量值，用分配给该工作的预算来表示。它是已完成工作的经批准的预算。</a:t>
            </a:r>
            <a:r>
              <a:rPr lang="en-US" altLang="zh-CN" dirty="0">
                <a:latin typeface="黑体" pitchFamily="49" charset="-122"/>
                <a:ea typeface="黑体" pitchFamily="49" charset="-122"/>
              </a:rPr>
              <a:t>EV </a:t>
            </a:r>
            <a:r>
              <a:rPr lang="zh-CN" altLang="en-US" dirty="0">
                <a:latin typeface="黑体" pitchFamily="49" charset="-122"/>
                <a:ea typeface="黑体" pitchFamily="49" charset="-122"/>
              </a:rPr>
              <a:t>的计算应该与 </a:t>
            </a:r>
            <a:r>
              <a:rPr lang="en-US" altLang="zh-CN" dirty="0">
                <a:latin typeface="黑体" pitchFamily="49" charset="-122"/>
                <a:ea typeface="黑体" pitchFamily="49" charset="-122"/>
              </a:rPr>
              <a:t>PMB </a:t>
            </a:r>
            <a:r>
              <a:rPr lang="zh-CN" altLang="en-US" dirty="0">
                <a:latin typeface="黑体" pitchFamily="49" charset="-122"/>
                <a:ea typeface="黑体" pitchFamily="49" charset="-122"/>
              </a:rPr>
              <a:t>相对应，且所得的 </a:t>
            </a:r>
            <a:r>
              <a:rPr lang="en-US" altLang="zh-CN" dirty="0">
                <a:latin typeface="黑体" pitchFamily="49" charset="-122"/>
                <a:ea typeface="黑体" pitchFamily="49" charset="-122"/>
              </a:rPr>
              <a:t>EV </a:t>
            </a:r>
            <a:r>
              <a:rPr lang="zh-CN" altLang="en-US" dirty="0">
                <a:latin typeface="黑体" pitchFamily="49" charset="-122"/>
                <a:ea typeface="黑体" pitchFamily="49" charset="-122"/>
              </a:rPr>
              <a:t>值不得大于相应组件的 </a:t>
            </a:r>
            <a:r>
              <a:rPr lang="en-US" altLang="zh-CN" dirty="0">
                <a:latin typeface="黑体" pitchFamily="49" charset="-122"/>
                <a:ea typeface="黑体" pitchFamily="49" charset="-122"/>
              </a:rPr>
              <a:t>PV </a:t>
            </a:r>
            <a:r>
              <a:rPr lang="zh-CN" altLang="en-US" dirty="0">
                <a:latin typeface="黑体" pitchFamily="49" charset="-122"/>
                <a:ea typeface="黑体" pitchFamily="49" charset="-122"/>
              </a:rPr>
              <a:t>总预算。</a:t>
            </a:r>
            <a:r>
              <a:rPr lang="en-US" altLang="zh-CN" dirty="0">
                <a:latin typeface="黑体" pitchFamily="49" charset="-122"/>
                <a:ea typeface="黑体" pitchFamily="49" charset="-122"/>
              </a:rPr>
              <a:t>EV </a:t>
            </a:r>
            <a:r>
              <a:rPr lang="zh-CN" altLang="en-US" dirty="0">
                <a:latin typeface="黑体" pitchFamily="49" charset="-122"/>
                <a:ea typeface="黑体" pitchFamily="49" charset="-122"/>
              </a:rPr>
              <a:t>常用于计算项目的完成百分比。应该为每个 </a:t>
            </a:r>
            <a:r>
              <a:rPr lang="en-US" altLang="zh-CN" dirty="0">
                <a:latin typeface="黑体" pitchFamily="49" charset="-122"/>
                <a:ea typeface="黑体" pitchFamily="49" charset="-122"/>
              </a:rPr>
              <a:t>WBS </a:t>
            </a:r>
            <a:r>
              <a:rPr lang="zh-CN" altLang="en-US" dirty="0">
                <a:latin typeface="黑体" pitchFamily="49" charset="-122"/>
                <a:ea typeface="黑体" pitchFamily="49" charset="-122"/>
              </a:rPr>
              <a:t>组件规定进展测量准则，用于考核正在实施的工作。项目经理既要监测 </a:t>
            </a:r>
            <a:r>
              <a:rPr lang="en-US" altLang="zh-CN" dirty="0">
                <a:latin typeface="黑体" pitchFamily="49" charset="-122"/>
                <a:ea typeface="黑体" pitchFamily="49" charset="-122"/>
              </a:rPr>
              <a:t>EV </a:t>
            </a:r>
            <a:r>
              <a:rPr lang="zh-CN" altLang="en-US" dirty="0">
                <a:latin typeface="黑体" pitchFamily="49" charset="-122"/>
                <a:ea typeface="黑体" pitchFamily="49" charset="-122"/>
              </a:rPr>
              <a:t>的增量，以判断当前的状态，又要监测 </a:t>
            </a:r>
            <a:r>
              <a:rPr lang="en-US" altLang="zh-CN" dirty="0">
                <a:latin typeface="黑体" pitchFamily="49" charset="-122"/>
                <a:ea typeface="黑体" pitchFamily="49" charset="-122"/>
              </a:rPr>
              <a:t>EV </a:t>
            </a:r>
            <a:r>
              <a:rPr lang="zh-CN" altLang="en-US" dirty="0">
                <a:latin typeface="黑体" pitchFamily="49" charset="-122"/>
                <a:ea typeface="黑体" pitchFamily="49" charset="-122"/>
              </a:rPr>
              <a:t>的累计值，以判断长期的绩效趋势。 </a:t>
            </a:r>
            <a:endParaRPr lang="en-US" altLang="zh-CN" dirty="0">
              <a:latin typeface="黑体" pitchFamily="49" charset="-122"/>
              <a:ea typeface="黑体" pitchFamily="49" charset="-122"/>
            </a:endParaRPr>
          </a:p>
          <a:p>
            <a:endParaRPr lang="zh-CN" altLang="en-US" dirty="0">
              <a:latin typeface="黑体" pitchFamily="49" charset="-122"/>
              <a:ea typeface="黑体" pitchFamily="49" charset="-122"/>
            </a:endParaRPr>
          </a:p>
          <a:p>
            <a:r>
              <a:rPr lang="zh-CN" altLang="en-US" b="1" dirty="0">
                <a:latin typeface="黑体" pitchFamily="49" charset="-122"/>
                <a:ea typeface="黑体" pitchFamily="49" charset="-122"/>
              </a:rPr>
              <a:t>实际成本（</a:t>
            </a:r>
            <a:r>
              <a:rPr lang="en-US" altLang="zh-CN" b="1" dirty="0">
                <a:latin typeface="黑体" pitchFamily="49" charset="-122"/>
                <a:ea typeface="黑体" pitchFamily="49" charset="-122"/>
              </a:rPr>
              <a:t>AC</a:t>
            </a:r>
            <a:r>
              <a:rPr lang="zh-CN" altLang="en-US" b="1" dirty="0">
                <a:latin typeface="黑体" pitchFamily="49" charset="-122"/>
                <a:ea typeface="黑体" pitchFamily="49" charset="-122"/>
              </a:rPr>
              <a:t>）</a:t>
            </a:r>
            <a:r>
              <a:rPr lang="zh-CN" altLang="en-US" dirty="0">
                <a:latin typeface="黑体" pitchFamily="49" charset="-122"/>
                <a:ea typeface="黑体" pitchFamily="49" charset="-122"/>
              </a:rPr>
              <a:t>是在给定时段内，执行某工作而实际发生的成本，是为完成与 </a:t>
            </a:r>
            <a:r>
              <a:rPr lang="en-US" altLang="zh-CN" dirty="0">
                <a:latin typeface="黑体" pitchFamily="49" charset="-122"/>
                <a:ea typeface="黑体" pitchFamily="49" charset="-122"/>
              </a:rPr>
              <a:t>EV </a:t>
            </a:r>
            <a:r>
              <a:rPr lang="zh-CN" altLang="en-US" dirty="0">
                <a:latin typeface="黑体" pitchFamily="49" charset="-122"/>
                <a:ea typeface="黑体" pitchFamily="49" charset="-122"/>
              </a:rPr>
              <a:t>相对应的工作而发生的总成本。</a:t>
            </a:r>
            <a:r>
              <a:rPr lang="en-US" altLang="zh-CN" dirty="0">
                <a:latin typeface="黑体" pitchFamily="49" charset="-122"/>
                <a:ea typeface="黑体" pitchFamily="49" charset="-122"/>
              </a:rPr>
              <a:t>AC </a:t>
            </a:r>
            <a:r>
              <a:rPr lang="zh-CN" altLang="en-US" dirty="0">
                <a:latin typeface="黑体" pitchFamily="49" charset="-122"/>
                <a:ea typeface="黑体" pitchFamily="49" charset="-122"/>
              </a:rPr>
              <a:t>的计算口径必须与 </a:t>
            </a:r>
            <a:r>
              <a:rPr lang="en-US" altLang="zh-CN" dirty="0">
                <a:latin typeface="黑体" pitchFamily="49" charset="-122"/>
                <a:ea typeface="黑体" pitchFamily="49" charset="-122"/>
              </a:rPr>
              <a:t>PV </a:t>
            </a:r>
            <a:r>
              <a:rPr lang="zh-CN" altLang="en-US" dirty="0">
                <a:latin typeface="黑体" pitchFamily="49" charset="-122"/>
                <a:ea typeface="黑体" pitchFamily="49" charset="-122"/>
              </a:rPr>
              <a:t>和 </a:t>
            </a:r>
            <a:r>
              <a:rPr lang="en-US" altLang="zh-CN" dirty="0">
                <a:latin typeface="黑体" pitchFamily="49" charset="-122"/>
                <a:ea typeface="黑体" pitchFamily="49" charset="-122"/>
              </a:rPr>
              <a:t>EV </a:t>
            </a:r>
            <a:r>
              <a:rPr lang="zh-CN" altLang="en-US" dirty="0">
                <a:latin typeface="黑体" pitchFamily="49" charset="-122"/>
                <a:ea typeface="黑体" pitchFamily="49" charset="-122"/>
              </a:rPr>
              <a:t>的计算口径保持一致（例如，都只计算直接小时数，都只计算直接成本，或都计算包含间接成本在内的全部成本）。</a:t>
            </a:r>
            <a:r>
              <a:rPr lang="en-US" altLang="zh-CN" dirty="0">
                <a:latin typeface="黑体" pitchFamily="49" charset="-122"/>
                <a:ea typeface="黑体" pitchFamily="49" charset="-122"/>
              </a:rPr>
              <a:t>AC </a:t>
            </a:r>
            <a:r>
              <a:rPr lang="zh-CN" altLang="en-US" dirty="0">
                <a:latin typeface="黑体" pitchFamily="49" charset="-122"/>
                <a:ea typeface="黑体" pitchFamily="49" charset="-122"/>
              </a:rPr>
              <a:t>没有上限，为实现 </a:t>
            </a:r>
            <a:r>
              <a:rPr lang="en-US" altLang="zh-CN" dirty="0">
                <a:latin typeface="黑体" pitchFamily="49" charset="-122"/>
                <a:ea typeface="黑体" pitchFamily="49" charset="-122"/>
              </a:rPr>
              <a:t>EV </a:t>
            </a:r>
            <a:r>
              <a:rPr lang="zh-CN" altLang="en-US" dirty="0">
                <a:latin typeface="黑体" pitchFamily="49" charset="-122"/>
                <a:ea typeface="黑体" pitchFamily="49" charset="-122"/>
              </a:rPr>
              <a:t>所花费的任何成本都要计算进去。</a:t>
            </a:r>
          </a:p>
        </p:txBody>
      </p:sp>
    </p:spTree>
    <p:extLst>
      <p:ext uri="{BB962C8B-B14F-4D97-AF65-F5344CB8AC3E}">
        <p14:creationId xmlns:p14="http://schemas.microsoft.com/office/powerpoint/2010/main" val="1469950906"/>
      </p:ext>
    </p:extLst>
  </p:cSld>
  <p:clrMapOvr>
    <a:masterClrMapping/>
  </p:clrMapOvr>
  <p:transition>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74</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7.4.</a:t>
            </a:r>
            <a:r>
              <a:rPr lang="zh-CN" altLang="en-US" sz="2400" b="1" dirty="0">
                <a:solidFill>
                  <a:srgbClr val="C00000"/>
                </a:solidFill>
                <a:latin typeface="Verdana"/>
                <a:ea typeface="微软雅黑"/>
              </a:rPr>
              <a:t>挣值管理（</a:t>
            </a:r>
            <a:r>
              <a:rPr lang="en-US" altLang="zh-CN" sz="2400" b="1" dirty="0">
                <a:solidFill>
                  <a:srgbClr val="C00000"/>
                </a:solidFill>
                <a:latin typeface="Verdana"/>
                <a:ea typeface="微软雅黑"/>
              </a:rPr>
              <a:t>EVM</a:t>
            </a:r>
            <a:r>
              <a:rPr lang="zh-CN" altLang="en-US" sz="2400" b="1" dirty="0">
                <a:solidFill>
                  <a:srgbClr val="C00000"/>
                </a:solidFill>
                <a:latin typeface="Verdana"/>
                <a:ea typeface="微软雅黑"/>
              </a:rPr>
              <a:t>）</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F8485632-248E-4D1E-98E8-3DE768921D9A}"/>
              </a:ext>
            </a:extLst>
          </p:cNvPr>
          <p:cNvSpPr txBox="1"/>
          <p:nvPr/>
        </p:nvSpPr>
        <p:spPr>
          <a:xfrm>
            <a:off x="536753" y="1183834"/>
            <a:ext cx="8128516" cy="4524315"/>
          </a:xfrm>
          <a:prstGeom prst="rect">
            <a:avLst/>
          </a:prstGeom>
          <a:noFill/>
        </p:spPr>
        <p:txBody>
          <a:bodyPr wrap="square" rtlCol="0">
            <a:spAutoFit/>
          </a:bodyPr>
          <a:lstStyle/>
          <a:p>
            <a:pPr lvl="0" fontAlgn="base"/>
            <a:r>
              <a:rPr lang="zh-CN" altLang="zh-CN" b="1" dirty="0"/>
              <a:t>进度偏差（</a:t>
            </a:r>
            <a:r>
              <a:rPr lang="en-US" altLang="zh-CN" b="1" dirty="0"/>
              <a:t>SV</a:t>
            </a:r>
            <a:r>
              <a:rPr lang="zh-CN" altLang="zh-CN" b="1" dirty="0"/>
              <a:t>）</a:t>
            </a:r>
            <a:r>
              <a:rPr lang="zh-CN" altLang="zh-CN" dirty="0"/>
              <a:t>是测量进度绩效的一种指标，表示为挣值与计划价值之差。它是指在某个给定的时点，项目提前或落后的进度，等于挣值（</a:t>
            </a:r>
            <a:r>
              <a:rPr lang="en-US" altLang="zh-CN" dirty="0"/>
              <a:t>EV</a:t>
            </a:r>
            <a:r>
              <a:rPr lang="zh-CN" altLang="zh-CN" dirty="0"/>
              <a:t>）减去计划价值（</a:t>
            </a:r>
            <a:r>
              <a:rPr lang="en-US" altLang="zh-CN" dirty="0"/>
              <a:t>PV</a:t>
            </a:r>
            <a:r>
              <a:rPr lang="zh-CN" altLang="zh-CN" dirty="0"/>
              <a:t>）。进度偏差是一种有用的指标，可表明项目进度是落后还是提前于进度基准。由于当项目完工时，全部的计划价值都将实现（即成为挣值），所以进度偏差最终将等于零。最好把进度偏差与关键路径法（</a:t>
            </a:r>
            <a:r>
              <a:rPr lang="en-US" altLang="zh-CN" dirty="0"/>
              <a:t>CPM</a:t>
            </a:r>
            <a:r>
              <a:rPr lang="zh-CN" altLang="zh-CN" dirty="0"/>
              <a:t>）和风险管理一起使用。公式：</a:t>
            </a:r>
            <a:r>
              <a:rPr lang="en-US" altLang="zh-CN" dirty="0"/>
              <a:t>SV = EV – PV</a:t>
            </a:r>
            <a:r>
              <a:rPr lang="zh-CN" altLang="zh-CN" baseline="-25000" dirty="0"/>
              <a:t>。</a:t>
            </a:r>
            <a:endParaRPr lang="en-US" altLang="zh-CN" baseline="-25000" dirty="0"/>
          </a:p>
          <a:p>
            <a:pPr lvl="0" fontAlgn="base"/>
            <a:r>
              <a:rPr lang="zh-CN" altLang="zh-CN" dirty="0"/>
              <a:t> </a:t>
            </a:r>
          </a:p>
          <a:p>
            <a:pPr lvl="0" fontAlgn="base"/>
            <a:r>
              <a:rPr lang="zh-CN" altLang="zh-CN" b="1" dirty="0"/>
              <a:t>成本偏差（</a:t>
            </a:r>
            <a:r>
              <a:rPr lang="en-US" altLang="zh-CN" b="1" dirty="0"/>
              <a:t>CV</a:t>
            </a:r>
            <a:r>
              <a:rPr lang="zh-CN" altLang="zh-CN" b="1" dirty="0"/>
              <a:t>）</a:t>
            </a:r>
            <a:r>
              <a:rPr lang="zh-CN" altLang="zh-CN" dirty="0"/>
              <a:t>是在某个给定时点的预算亏空或盈余量，表示为挣值与实际成本之差。它是测量项目成本绩效的一种指标，等于挣值（</a:t>
            </a:r>
            <a:r>
              <a:rPr lang="en-US" altLang="zh-CN" dirty="0"/>
              <a:t>EV</a:t>
            </a:r>
            <a:r>
              <a:rPr lang="zh-CN" altLang="zh-CN" dirty="0"/>
              <a:t>）减去实际成本</a:t>
            </a:r>
          </a:p>
          <a:p>
            <a:r>
              <a:rPr lang="zh-CN" altLang="zh-CN" dirty="0"/>
              <a:t>（</a:t>
            </a:r>
            <a:r>
              <a:rPr lang="en-US" altLang="zh-CN" dirty="0"/>
              <a:t>AC</a:t>
            </a:r>
            <a:r>
              <a:rPr lang="zh-CN" altLang="zh-CN" dirty="0"/>
              <a:t>）。项目结束时的成本偏差，就是完工预算（</a:t>
            </a:r>
            <a:r>
              <a:rPr lang="en-US" altLang="zh-CN" dirty="0"/>
              <a:t>BAC</a:t>
            </a:r>
            <a:r>
              <a:rPr lang="zh-CN" altLang="zh-CN" dirty="0"/>
              <a:t>）与实际成本之间的差值。由于成本偏差指明了实际绩效与成本支出之间的关系，所以非常重要。负的 </a:t>
            </a:r>
            <a:r>
              <a:rPr lang="en-US" altLang="zh-CN" dirty="0"/>
              <a:t>CV </a:t>
            </a:r>
            <a:r>
              <a:rPr lang="zh-CN" altLang="zh-CN" dirty="0"/>
              <a:t>一般都是不可挽回的。公式：</a:t>
            </a:r>
            <a:r>
              <a:rPr lang="en-US" altLang="zh-CN" dirty="0"/>
              <a:t>CV = EV – AC</a:t>
            </a:r>
            <a:r>
              <a:rPr lang="zh-CN" altLang="zh-CN" dirty="0"/>
              <a:t>。 </a:t>
            </a:r>
          </a:p>
          <a:p>
            <a:r>
              <a:rPr lang="en-US" altLang="zh-CN" dirty="0"/>
              <a:t>   </a:t>
            </a:r>
            <a:endParaRPr lang="zh-CN" altLang="zh-CN" dirty="0"/>
          </a:p>
          <a:p>
            <a:r>
              <a:rPr lang="zh-CN" altLang="zh-CN" dirty="0"/>
              <a:t>还可以把 </a:t>
            </a:r>
            <a:r>
              <a:rPr lang="en-US" altLang="zh-CN" dirty="0"/>
              <a:t>SV </a:t>
            </a:r>
            <a:r>
              <a:rPr lang="zh-CN" altLang="zh-CN" dirty="0"/>
              <a:t>和 </a:t>
            </a:r>
            <a:r>
              <a:rPr lang="en-US" altLang="zh-CN" dirty="0"/>
              <a:t>CV </a:t>
            </a:r>
            <a:r>
              <a:rPr lang="zh-CN" altLang="zh-CN" dirty="0"/>
              <a:t>转化为效率指标，以便把项目的成本和进度绩效与任何其他项目作比较，或在同一项目组合内的各项目之间作比较。可以通过偏差来确定项目状态。 </a:t>
            </a:r>
          </a:p>
        </p:txBody>
      </p:sp>
    </p:spTree>
    <p:extLst>
      <p:ext uri="{BB962C8B-B14F-4D97-AF65-F5344CB8AC3E}">
        <p14:creationId xmlns:p14="http://schemas.microsoft.com/office/powerpoint/2010/main" val="4268878099"/>
      </p:ext>
    </p:extLst>
  </p:cSld>
  <p:clrMapOvr>
    <a:masterClrMapping/>
  </p:clrMapOvr>
  <p:transition>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75</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7.4.</a:t>
            </a:r>
            <a:r>
              <a:rPr lang="zh-CN" altLang="en-US" sz="2400" b="1" dirty="0">
                <a:solidFill>
                  <a:srgbClr val="C00000"/>
                </a:solidFill>
                <a:latin typeface="Verdana"/>
                <a:ea typeface="微软雅黑"/>
              </a:rPr>
              <a:t>挣值管理（</a:t>
            </a:r>
            <a:r>
              <a:rPr lang="en-US" altLang="zh-CN" sz="2400" b="1" dirty="0">
                <a:solidFill>
                  <a:srgbClr val="C00000"/>
                </a:solidFill>
                <a:latin typeface="Verdana"/>
                <a:ea typeface="微软雅黑"/>
              </a:rPr>
              <a:t>EVM</a:t>
            </a:r>
            <a:r>
              <a:rPr lang="zh-CN" altLang="en-US" sz="2400" b="1" dirty="0">
                <a:solidFill>
                  <a:srgbClr val="C00000"/>
                </a:solidFill>
                <a:latin typeface="Verdana"/>
                <a:ea typeface="微软雅黑"/>
              </a:rPr>
              <a:t>）</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D3929C9B-8EEB-4D32-8A7E-331CB1B3F28B}"/>
              </a:ext>
            </a:extLst>
          </p:cNvPr>
          <p:cNvSpPr txBox="1"/>
          <p:nvPr/>
        </p:nvSpPr>
        <p:spPr>
          <a:xfrm>
            <a:off x="637232" y="1172556"/>
            <a:ext cx="7894913" cy="4708981"/>
          </a:xfrm>
          <a:prstGeom prst="rect">
            <a:avLst/>
          </a:prstGeom>
          <a:noFill/>
        </p:spPr>
        <p:txBody>
          <a:bodyPr wrap="square" rtlCol="0">
            <a:spAutoFit/>
          </a:bodyPr>
          <a:lstStyle/>
          <a:p>
            <a:pPr lvl="0" fontAlgn="base"/>
            <a:r>
              <a:rPr lang="zh-CN" altLang="zh-CN" sz="2000" b="1" dirty="0"/>
              <a:t>进度绩效指数（</a:t>
            </a:r>
            <a:r>
              <a:rPr lang="en-US" altLang="zh-CN" sz="2000" b="1" dirty="0"/>
              <a:t>SPI</a:t>
            </a:r>
            <a:r>
              <a:rPr lang="zh-CN" altLang="zh-CN" sz="2000" b="1" dirty="0"/>
              <a:t>）</a:t>
            </a:r>
            <a:r>
              <a:rPr lang="zh-CN" altLang="zh-CN" sz="2000" dirty="0"/>
              <a:t>是测量进度效率的一种指标，表示为挣值与计划价值之比。它反映了项目团队利用时间的效率。有时与成本绩效指数（</a:t>
            </a:r>
            <a:r>
              <a:rPr lang="en-US" altLang="zh-CN" sz="2000" dirty="0"/>
              <a:t>CPI</a:t>
            </a:r>
            <a:r>
              <a:rPr lang="zh-CN" altLang="zh-CN" sz="2000" dirty="0"/>
              <a:t>）一起使用，以预测最终的完工估算。当 </a:t>
            </a:r>
            <a:r>
              <a:rPr lang="en-US" altLang="zh-CN" sz="2000" dirty="0"/>
              <a:t>SPI </a:t>
            </a:r>
            <a:r>
              <a:rPr lang="zh-CN" altLang="zh-CN" sz="2000" dirty="0"/>
              <a:t>小于 </a:t>
            </a:r>
            <a:r>
              <a:rPr lang="en-US" altLang="zh-CN" sz="2000" dirty="0"/>
              <a:t>1.0 </a:t>
            </a:r>
            <a:r>
              <a:rPr lang="zh-CN" altLang="zh-CN" sz="2000" dirty="0"/>
              <a:t>时，说明已完成的工作量未达到计划要求；当 </a:t>
            </a:r>
            <a:r>
              <a:rPr lang="en-US" altLang="zh-CN" sz="2000" dirty="0"/>
              <a:t>SPI </a:t>
            </a:r>
            <a:r>
              <a:rPr lang="zh-CN" altLang="zh-CN" sz="2000" dirty="0"/>
              <a:t>大于 </a:t>
            </a:r>
            <a:r>
              <a:rPr lang="en-US" altLang="zh-CN" sz="2000" dirty="0"/>
              <a:t>1.0 </a:t>
            </a:r>
            <a:r>
              <a:rPr lang="zh-CN" altLang="zh-CN" sz="2000" dirty="0"/>
              <a:t>时，则说明已完成的工作量超过计划。由于 </a:t>
            </a:r>
            <a:r>
              <a:rPr lang="en-US" altLang="zh-CN" sz="2000" dirty="0"/>
              <a:t>SPI </a:t>
            </a:r>
            <a:r>
              <a:rPr lang="zh-CN" altLang="zh-CN" sz="2000" dirty="0"/>
              <a:t>测量的是项目总工作量，所以还需要对关键路径上的绩效进行单独分析，以确认项目是否将比计划完成日期提前或推迟。</a:t>
            </a:r>
            <a:r>
              <a:rPr lang="en-US" altLang="zh-CN" sz="2000" dirty="0"/>
              <a:t>SPI </a:t>
            </a:r>
            <a:r>
              <a:rPr lang="zh-CN" altLang="zh-CN" sz="2000" dirty="0"/>
              <a:t>等于 </a:t>
            </a:r>
            <a:r>
              <a:rPr lang="en-US" altLang="zh-CN" sz="2000" dirty="0"/>
              <a:t>EV </a:t>
            </a:r>
            <a:r>
              <a:rPr lang="zh-CN" altLang="zh-CN" sz="2000" dirty="0"/>
              <a:t>与 </a:t>
            </a:r>
            <a:r>
              <a:rPr lang="en-US" altLang="zh-CN" sz="2000" dirty="0"/>
              <a:t>PV </a:t>
            </a:r>
            <a:r>
              <a:rPr lang="zh-CN" altLang="zh-CN" sz="2000" dirty="0"/>
              <a:t>的比值。公式：</a:t>
            </a:r>
            <a:r>
              <a:rPr lang="en-US" altLang="zh-CN" sz="2000" dirty="0"/>
              <a:t>SPI=EV/PV</a:t>
            </a:r>
            <a:r>
              <a:rPr lang="zh-CN" altLang="zh-CN" sz="2000" dirty="0"/>
              <a:t>。</a:t>
            </a:r>
            <a:endParaRPr lang="en-US" altLang="zh-CN" sz="2000" dirty="0"/>
          </a:p>
          <a:p>
            <a:endParaRPr lang="zh-CN" altLang="zh-CN" sz="2000" dirty="0"/>
          </a:p>
          <a:p>
            <a:pPr lvl="0" fontAlgn="base"/>
            <a:r>
              <a:rPr lang="zh-CN" altLang="zh-CN" sz="2000" b="1" dirty="0"/>
              <a:t>成本绩效指数（</a:t>
            </a:r>
            <a:r>
              <a:rPr lang="en-US" altLang="zh-CN" sz="2000" b="1" dirty="0"/>
              <a:t>CPI</a:t>
            </a:r>
            <a:r>
              <a:rPr lang="zh-CN" altLang="zh-CN" sz="2000" b="1" dirty="0"/>
              <a:t>）</a:t>
            </a:r>
            <a:r>
              <a:rPr lang="zh-CN" altLang="zh-CN" sz="2000" dirty="0"/>
              <a:t>是测量预算资源的成本效率的一种指标，表示为挣值与实际成本之比。它是最关键的 </a:t>
            </a:r>
            <a:r>
              <a:rPr lang="en-US" altLang="zh-CN" sz="2000" dirty="0"/>
              <a:t>EVM </a:t>
            </a:r>
            <a:r>
              <a:rPr lang="zh-CN" altLang="zh-CN" sz="2000" dirty="0"/>
              <a:t>指标，用来测量已完成工作的成本效率。当 </a:t>
            </a:r>
            <a:r>
              <a:rPr lang="en-US" altLang="zh-CN" sz="2000" dirty="0"/>
              <a:t>CPI </a:t>
            </a:r>
            <a:r>
              <a:rPr lang="zh-CN" altLang="zh-CN" sz="2000" dirty="0"/>
              <a:t>小于 </a:t>
            </a:r>
            <a:r>
              <a:rPr lang="en-US" altLang="zh-CN" sz="2000" dirty="0"/>
              <a:t>1.0 </a:t>
            </a:r>
            <a:r>
              <a:rPr lang="zh-CN" altLang="zh-CN" sz="2000" dirty="0"/>
              <a:t>时，说明已完成工作的成本超支；当 </a:t>
            </a:r>
            <a:r>
              <a:rPr lang="en-US" altLang="zh-CN" sz="2000" dirty="0"/>
              <a:t>CPI </a:t>
            </a:r>
            <a:r>
              <a:rPr lang="zh-CN" altLang="zh-CN" sz="2000" dirty="0"/>
              <a:t>大于 </a:t>
            </a:r>
            <a:r>
              <a:rPr lang="en-US" altLang="zh-CN" sz="2000" dirty="0"/>
              <a:t>1.0 </a:t>
            </a:r>
            <a:r>
              <a:rPr lang="zh-CN" altLang="zh-CN" sz="2000" dirty="0"/>
              <a:t>时，则说明到目前为止成本有结余。</a:t>
            </a:r>
            <a:r>
              <a:rPr lang="en-US" altLang="zh-CN" sz="2000" dirty="0"/>
              <a:t>CPI </a:t>
            </a:r>
            <a:r>
              <a:rPr lang="zh-CN" altLang="zh-CN" sz="2000" dirty="0"/>
              <a:t>等于 </a:t>
            </a:r>
            <a:r>
              <a:rPr lang="en-US" altLang="zh-CN" sz="2000" dirty="0"/>
              <a:t>EV </a:t>
            </a:r>
            <a:r>
              <a:rPr lang="zh-CN" altLang="zh-CN" sz="2000" dirty="0"/>
              <a:t>与 </a:t>
            </a:r>
            <a:r>
              <a:rPr lang="en-US" altLang="zh-CN" sz="2000" dirty="0"/>
              <a:t>AC </a:t>
            </a:r>
            <a:r>
              <a:rPr lang="zh-CN" altLang="zh-CN" sz="2000" dirty="0"/>
              <a:t>的比值。该指标对于判断项目状态很有帮助，并可为预测项目成本和进度的最终结果提供依据。公式：</a:t>
            </a:r>
            <a:r>
              <a:rPr lang="en-US" altLang="zh-CN" sz="2000" dirty="0"/>
              <a:t>CPI=EV/AC</a:t>
            </a:r>
            <a:r>
              <a:rPr lang="zh-CN" altLang="zh-CN" sz="2000" dirty="0"/>
              <a:t>。 </a:t>
            </a:r>
          </a:p>
        </p:txBody>
      </p:sp>
    </p:spTree>
    <p:extLst>
      <p:ext uri="{BB962C8B-B14F-4D97-AF65-F5344CB8AC3E}">
        <p14:creationId xmlns:p14="http://schemas.microsoft.com/office/powerpoint/2010/main" val="775846321"/>
      </p:ext>
    </p:extLst>
  </p:cSld>
  <p:clrMapOvr>
    <a:masterClrMapping/>
  </p:clrMapOvr>
  <p:transition>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76</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7.4.BAC</a:t>
            </a:r>
            <a:r>
              <a:rPr lang="zh-CN" altLang="en-US" sz="2400" b="1" dirty="0">
                <a:solidFill>
                  <a:srgbClr val="C00000"/>
                </a:solidFill>
                <a:latin typeface="Verdana"/>
                <a:ea typeface="微软雅黑"/>
              </a:rPr>
              <a:t>、</a:t>
            </a:r>
            <a:r>
              <a:rPr lang="en-US" altLang="zh-CN" sz="2400" b="1" dirty="0">
                <a:solidFill>
                  <a:srgbClr val="C00000"/>
                </a:solidFill>
                <a:latin typeface="Verdana"/>
                <a:ea typeface="微软雅黑"/>
              </a:rPr>
              <a:t>ETC</a:t>
            </a:r>
            <a:r>
              <a:rPr lang="zh-CN" altLang="en-US" sz="2400" b="1" dirty="0">
                <a:solidFill>
                  <a:srgbClr val="C00000"/>
                </a:solidFill>
                <a:latin typeface="Verdana"/>
                <a:ea typeface="微软雅黑"/>
              </a:rPr>
              <a:t>、</a:t>
            </a:r>
            <a:r>
              <a:rPr lang="en-US" altLang="zh-CN" sz="2400" b="1" dirty="0">
                <a:solidFill>
                  <a:srgbClr val="C00000"/>
                </a:solidFill>
                <a:latin typeface="Verdana"/>
                <a:ea typeface="微软雅黑"/>
              </a:rPr>
              <a:t>EAC</a:t>
            </a:r>
            <a:endParaRPr lang="zh-CN" altLang="en-US" sz="2400" b="1" dirty="0">
              <a:solidFill>
                <a:srgbClr val="C00000"/>
              </a:solidFill>
              <a:latin typeface="Verdana"/>
              <a:ea typeface="微软雅黑"/>
            </a:endParaRP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7E99C78E-DB63-4949-98E2-CC9096E540BD}"/>
              </a:ext>
            </a:extLst>
          </p:cNvPr>
          <p:cNvSpPr txBox="1"/>
          <p:nvPr/>
        </p:nvSpPr>
        <p:spPr>
          <a:xfrm>
            <a:off x="641632" y="1484784"/>
            <a:ext cx="5813916" cy="1384995"/>
          </a:xfrm>
          <a:prstGeom prst="rect">
            <a:avLst/>
          </a:prstGeom>
          <a:noFill/>
        </p:spPr>
        <p:txBody>
          <a:bodyPr wrap="square" rtlCol="0">
            <a:spAutoFit/>
          </a:bodyPr>
          <a:lstStyle/>
          <a:p>
            <a:pPr marL="457200" indent="-457200">
              <a:buFont typeface="Wingdings" panose="05000000000000000000" pitchFamily="2" charset="2"/>
              <a:buChar char="l"/>
            </a:pPr>
            <a:r>
              <a:rPr lang="en-US" altLang="zh-CN" sz="2800" dirty="0">
                <a:latin typeface="黑体" pitchFamily="49" charset="-122"/>
                <a:ea typeface="黑体" pitchFamily="49" charset="-122"/>
              </a:rPr>
              <a:t>BAC</a:t>
            </a:r>
            <a:r>
              <a:rPr lang="zh-CN" altLang="en-US" sz="2800" dirty="0">
                <a:latin typeface="黑体" pitchFamily="49" charset="-122"/>
                <a:ea typeface="黑体" pitchFamily="49" charset="-122"/>
              </a:rPr>
              <a:t>：完工预算（成本基准）。</a:t>
            </a:r>
            <a:endParaRPr lang="en-US" altLang="zh-CN" sz="2800" dirty="0">
              <a:latin typeface="黑体" pitchFamily="49" charset="-122"/>
              <a:ea typeface="黑体" pitchFamily="49" charset="-122"/>
            </a:endParaRPr>
          </a:p>
          <a:p>
            <a:pPr marL="457200" indent="-457200">
              <a:buFont typeface="Wingdings" panose="05000000000000000000" pitchFamily="2" charset="2"/>
              <a:buChar char="l"/>
            </a:pPr>
            <a:r>
              <a:rPr lang="en-US" altLang="zh-CN" sz="2800" dirty="0">
                <a:latin typeface="黑体" pitchFamily="49" charset="-122"/>
                <a:ea typeface="黑体" pitchFamily="49" charset="-122"/>
              </a:rPr>
              <a:t>ETC</a:t>
            </a:r>
            <a:r>
              <a:rPr lang="zh-CN" altLang="en-US" sz="2800" dirty="0">
                <a:latin typeface="黑体" pitchFamily="49" charset="-122"/>
                <a:ea typeface="黑体" pitchFamily="49" charset="-122"/>
              </a:rPr>
              <a:t>：</a:t>
            </a:r>
            <a:r>
              <a:rPr lang="zh-CN" altLang="zh-CN" sz="2800" dirty="0">
                <a:latin typeface="黑体" pitchFamily="49" charset="-122"/>
                <a:ea typeface="黑体" pitchFamily="49" charset="-122"/>
              </a:rPr>
              <a:t>完工尚需估算</a:t>
            </a:r>
            <a:r>
              <a:rPr lang="zh-CN" altLang="en-US" sz="2800" dirty="0">
                <a:latin typeface="黑体" pitchFamily="49" charset="-122"/>
                <a:ea typeface="黑体" pitchFamily="49" charset="-122"/>
              </a:rPr>
              <a:t>。</a:t>
            </a:r>
            <a:endParaRPr lang="en-US" altLang="zh-CN" sz="2800" dirty="0">
              <a:latin typeface="黑体" pitchFamily="49" charset="-122"/>
              <a:ea typeface="黑体" pitchFamily="49" charset="-122"/>
            </a:endParaRPr>
          </a:p>
          <a:p>
            <a:pPr marL="457200" indent="-457200">
              <a:buFont typeface="Wingdings" panose="05000000000000000000" pitchFamily="2" charset="2"/>
              <a:buChar char="l"/>
            </a:pPr>
            <a:r>
              <a:rPr lang="en-US" altLang="zh-CN" sz="2800" dirty="0">
                <a:latin typeface="黑体" pitchFamily="49" charset="-122"/>
                <a:ea typeface="黑体" pitchFamily="49" charset="-122"/>
              </a:rPr>
              <a:t>EAC</a:t>
            </a:r>
            <a:r>
              <a:rPr lang="zh-CN" altLang="en-US" sz="2800" dirty="0">
                <a:latin typeface="黑体" pitchFamily="49" charset="-122"/>
                <a:ea typeface="黑体" pitchFamily="49" charset="-122"/>
              </a:rPr>
              <a:t>：</a:t>
            </a:r>
            <a:r>
              <a:rPr lang="zh-CN" altLang="zh-CN" sz="2800" dirty="0">
                <a:latin typeface="黑体" pitchFamily="49" charset="-122"/>
                <a:ea typeface="黑体" pitchFamily="49" charset="-122"/>
              </a:rPr>
              <a:t>完工估算</a:t>
            </a:r>
            <a:r>
              <a:rPr lang="zh-CN" altLang="en-US" sz="2800" dirty="0">
                <a:latin typeface="黑体" pitchFamily="49" charset="-122"/>
                <a:ea typeface="黑体" pitchFamily="49" charset="-122"/>
              </a:rPr>
              <a:t>。</a:t>
            </a:r>
          </a:p>
        </p:txBody>
      </p:sp>
    </p:spTree>
    <p:extLst>
      <p:ext uri="{BB962C8B-B14F-4D97-AF65-F5344CB8AC3E}">
        <p14:creationId xmlns:p14="http://schemas.microsoft.com/office/powerpoint/2010/main" val="1389145008"/>
      </p:ext>
    </p:extLst>
  </p:cSld>
  <p:clrMapOvr>
    <a:masterClrMapping/>
  </p:clrMapOvr>
  <p:transition>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77</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7.4.</a:t>
            </a:r>
            <a:r>
              <a:rPr lang="zh-CN" altLang="en-US" sz="2400" b="1" dirty="0">
                <a:solidFill>
                  <a:srgbClr val="C00000"/>
                </a:solidFill>
                <a:latin typeface="Verdana"/>
                <a:ea typeface="微软雅黑"/>
              </a:rPr>
              <a:t>挣值、计划价值、实际成本</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17265">
            <a:extLst>
              <a:ext uri="{FF2B5EF4-FFF2-40B4-BE49-F238E27FC236}">
                <a16:creationId xmlns:a16="http://schemas.microsoft.com/office/drawing/2014/main" id="{F945745A-6AAF-4664-A837-BF4C3684B354}"/>
              </a:ext>
            </a:extLst>
          </p:cNvPr>
          <p:cNvPicPr>
            <a:picLocks noChangeAspect="1"/>
          </p:cNvPicPr>
          <p:nvPr/>
        </p:nvPicPr>
        <p:blipFill>
          <a:blip r:embed="rId2"/>
          <a:stretch>
            <a:fillRect/>
          </a:stretch>
        </p:blipFill>
        <p:spPr>
          <a:xfrm>
            <a:off x="424070" y="1125538"/>
            <a:ext cx="8243888" cy="4636294"/>
          </a:xfrm>
          <a:prstGeom prst="rect">
            <a:avLst/>
          </a:prstGeom>
        </p:spPr>
      </p:pic>
    </p:spTree>
    <p:extLst>
      <p:ext uri="{BB962C8B-B14F-4D97-AF65-F5344CB8AC3E}">
        <p14:creationId xmlns:p14="http://schemas.microsoft.com/office/powerpoint/2010/main" val="307847635"/>
      </p:ext>
    </p:extLst>
  </p:cSld>
  <p:clrMapOvr>
    <a:masterClrMapping/>
  </p:clrMapOvr>
  <p:transition>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78</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7.4</a:t>
            </a:r>
            <a:r>
              <a:rPr lang="en-US" altLang="zh-CN" sz="2400" b="1" dirty="0">
                <a:solidFill>
                  <a:srgbClr val="C00000"/>
                </a:solidFill>
                <a:ea typeface="微软雅黑"/>
              </a:rPr>
              <a:t>. EAC</a:t>
            </a:r>
            <a:r>
              <a:rPr lang="zh-CN" altLang="en-US" sz="2400" b="1" dirty="0">
                <a:solidFill>
                  <a:srgbClr val="C00000"/>
                </a:solidFill>
                <a:latin typeface="Verdana"/>
                <a:ea typeface="微软雅黑"/>
              </a:rPr>
              <a:t>完工估算</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F3E9C727-F4E1-442E-B3B0-5D7A2D6AFB65}"/>
              </a:ext>
            </a:extLst>
          </p:cNvPr>
          <p:cNvSpPr txBox="1"/>
          <p:nvPr/>
        </p:nvSpPr>
        <p:spPr>
          <a:xfrm>
            <a:off x="525897" y="1116878"/>
            <a:ext cx="8082479" cy="4770537"/>
          </a:xfrm>
          <a:prstGeom prst="rect">
            <a:avLst/>
          </a:prstGeom>
          <a:noFill/>
        </p:spPr>
        <p:txBody>
          <a:bodyPr wrap="square" rtlCol="0">
            <a:spAutoFit/>
          </a:bodyPr>
          <a:lstStyle/>
          <a:p>
            <a:pPr lvl="0" fontAlgn="base"/>
            <a:r>
              <a:rPr lang="zh-CN" altLang="zh-CN" sz="1900" b="1" dirty="0"/>
              <a:t>假设将按预算单价完成 </a:t>
            </a:r>
            <a:r>
              <a:rPr lang="en-US" altLang="zh-CN" sz="1900" b="1" dirty="0"/>
              <a:t>ETC </a:t>
            </a:r>
            <a:r>
              <a:rPr lang="zh-CN" altLang="zh-CN" sz="1900" b="1" dirty="0"/>
              <a:t>工作。</a:t>
            </a:r>
            <a:r>
              <a:rPr lang="zh-CN" altLang="zh-CN" sz="1900" dirty="0"/>
              <a:t>这种方法承认以实际成本表示的累计实际项目绩效（不论好坏），并预计未来的全部 </a:t>
            </a:r>
            <a:r>
              <a:rPr lang="en-US" altLang="zh-CN" sz="1900" dirty="0"/>
              <a:t>ETC </a:t>
            </a:r>
            <a:r>
              <a:rPr lang="zh-CN" altLang="zh-CN" sz="1900" dirty="0"/>
              <a:t>工作都将按预算单价完成。如果目前的实际绩效不好，则只有在进行项目风险分析并取得有力证据后，才能做出</a:t>
            </a:r>
            <a:r>
              <a:rPr lang="en-US" altLang="zh-CN" sz="1900" dirty="0"/>
              <a:t>“</a:t>
            </a:r>
            <a:r>
              <a:rPr lang="zh-CN" altLang="zh-CN" sz="1900" dirty="0"/>
              <a:t>未来绩效将会改进</a:t>
            </a:r>
            <a:r>
              <a:rPr lang="en-US" altLang="zh-CN" sz="1900" dirty="0"/>
              <a:t>”</a:t>
            </a:r>
            <a:r>
              <a:rPr lang="zh-CN" altLang="zh-CN" sz="1900" dirty="0"/>
              <a:t>的假设。公式：</a:t>
            </a:r>
            <a:r>
              <a:rPr lang="en-US" altLang="zh-CN" sz="1900" dirty="0"/>
              <a:t>EAC = AC +</a:t>
            </a:r>
            <a:r>
              <a:rPr lang="zh-CN" altLang="zh-CN" sz="1900" dirty="0"/>
              <a:t>（</a:t>
            </a:r>
            <a:r>
              <a:rPr lang="en-US" altLang="zh-CN" sz="1900" dirty="0"/>
              <a:t>BAC – EV</a:t>
            </a:r>
            <a:r>
              <a:rPr lang="zh-CN" altLang="zh-CN" sz="1900" dirty="0"/>
              <a:t>）。 </a:t>
            </a:r>
            <a:endParaRPr lang="en-US" altLang="zh-CN" sz="1900" dirty="0"/>
          </a:p>
          <a:p>
            <a:endParaRPr lang="zh-CN" altLang="zh-CN" sz="1900" dirty="0"/>
          </a:p>
          <a:p>
            <a:pPr lvl="0" fontAlgn="base"/>
            <a:r>
              <a:rPr lang="zh-CN" altLang="zh-CN" sz="1900" b="1" dirty="0"/>
              <a:t>假设以当前 </a:t>
            </a:r>
            <a:r>
              <a:rPr lang="en-US" altLang="zh-CN" sz="1900" b="1" dirty="0"/>
              <a:t>CPI </a:t>
            </a:r>
            <a:r>
              <a:rPr lang="zh-CN" altLang="zh-CN" sz="1900" b="1" dirty="0"/>
              <a:t>完成 </a:t>
            </a:r>
            <a:r>
              <a:rPr lang="en-US" altLang="zh-CN" sz="1900" b="1" dirty="0"/>
              <a:t>ETC </a:t>
            </a:r>
            <a:r>
              <a:rPr lang="zh-CN" altLang="zh-CN" sz="1900" b="1" dirty="0"/>
              <a:t>工作。</a:t>
            </a:r>
            <a:r>
              <a:rPr lang="zh-CN" altLang="zh-CN" sz="1900" dirty="0"/>
              <a:t>这种方法假设项目将按截至目前的情况继续进行，即 </a:t>
            </a:r>
            <a:r>
              <a:rPr lang="en-US" altLang="zh-CN" sz="1900" dirty="0"/>
              <a:t>ETC </a:t>
            </a:r>
            <a:r>
              <a:rPr lang="zh-CN" altLang="zh-CN" sz="1900" dirty="0"/>
              <a:t>工作将按项目截至目前的累计成本绩效指数（</a:t>
            </a:r>
            <a:r>
              <a:rPr lang="en-US" altLang="zh-CN" sz="1900" dirty="0"/>
              <a:t>CPI</a:t>
            </a:r>
            <a:r>
              <a:rPr lang="zh-CN" altLang="zh-CN" sz="1900" dirty="0"/>
              <a:t>）实施。公式：</a:t>
            </a:r>
            <a:r>
              <a:rPr lang="en-US" altLang="zh-CN" sz="1900" dirty="0"/>
              <a:t>EAC = BAC/ CPI</a:t>
            </a:r>
            <a:r>
              <a:rPr lang="zh-CN" altLang="zh-CN" sz="1900" dirty="0"/>
              <a:t>。 </a:t>
            </a:r>
            <a:endParaRPr lang="en-US" altLang="zh-CN" sz="1900" dirty="0"/>
          </a:p>
          <a:p>
            <a:endParaRPr lang="zh-CN" altLang="zh-CN" sz="1900" dirty="0"/>
          </a:p>
          <a:p>
            <a:pPr lvl="0" fontAlgn="base"/>
            <a:r>
              <a:rPr lang="zh-CN" altLang="zh-CN" sz="1900" b="1" dirty="0"/>
              <a:t>假设 </a:t>
            </a:r>
            <a:r>
              <a:rPr lang="en-US" altLang="zh-CN" sz="1900" b="1" dirty="0"/>
              <a:t>SPI </a:t>
            </a:r>
            <a:r>
              <a:rPr lang="zh-CN" altLang="zh-CN" sz="1900" b="1" dirty="0"/>
              <a:t>与 </a:t>
            </a:r>
            <a:r>
              <a:rPr lang="en-US" altLang="zh-CN" sz="1900" b="1" dirty="0"/>
              <a:t>CPI </a:t>
            </a:r>
            <a:r>
              <a:rPr lang="zh-CN" altLang="zh-CN" sz="1900" b="1" dirty="0"/>
              <a:t>将同时影响 </a:t>
            </a:r>
            <a:r>
              <a:rPr lang="en-US" altLang="zh-CN" sz="1900" b="1" dirty="0"/>
              <a:t>ETC </a:t>
            </a:r>
            <a:r>
              <a:rPr lang="zh-CN" altLang="zh-CN" sz="1900" b="1" dirty="0"/>
              <a:t>工作。</a:t>
            </a:r>
            <a:r>
              <a:rPr lang="zh-CN" altLang="zh-CN" sz="1900" dirty="0"/>
              <a:t>在这种预测中，需要计算一个由成本绩效指数与进度绩效指数综合决定的效率指标，并假设 </a:t>
            </a:r>
            <a:r>
              <a:rPr lang="en-US" altLang="zh-CN" sz="1900" dirty="0"/>
              <a:t>ETC </a:t>
            </a:r>
            <a:r>
              <a:rPr lang="zh-CN" altLang="zh-CN" sz="1900" dirty="0"/>
              <a:t>工作将按该效率指标完成。如果项目进度对 </a:t>
            </a:r>
            <a:r>
              <a:rPr lang="en-US" altLang="zh-CN" sz="1900" dirty="0"/>
              <a:t>ETC </a:t>
            </a:r>
            <a:r>
              <a:rPr lang="zh-CN" altLang="zh-CN" sz="1900" dirty="0"/>
              <a:t>有重要影响，这种方法最有效。使用这种方法时，还可以根据项目经理的判断，分别给 </a:t>
            </a:r>
            <a:r>
              <a:rPr lang="en-US" altLang="zh-CN" sz="1900" dirty="0"/>
              <a:t>CPI </a:t>
            </a:r>
            <a:r>
              <a:rPr lang="zh-CN" altLang="zh-CN" sz="1900" dirty="0"/>
              <a:t>和 </a:t>
            </a:r>
            <a:r>
              <a:rPr lang="en-US" altLang="zh-CN" sz="1900" dirty="0"/>
              <a:t>SPI </a:t>
            </a:r>
            <a:r>
              <a:rPr lang="zh-CN" altLang="zh-CN" sz="1900" dirty="0"/>
              <a:t>赋予不同的权重，如 </a:t>
            </a:r>
            <a:r>
              <a:rPr lang="en-US" altLang="zh-CN" sz="1900" dirty="0"/>
              <a:t>80/20</a:t>
            </a:r>
            <a:r>
              <a:rPr lang="zh-CN" altLang="zh-CN" sz="1900" dirty="0"/>
              <a:t>、</a:t>
            </a:r>
            <a:r>
              <a:rPr lang="en-US" altLang="zh-CN" sz="1900" dirty="0"/>
              <a:t>50/50 </a:t>
            </a:r>
            <a:r>
              <a:rPr lang="zh-CN" altLang="zh-CN" sz="1900" dirty="0"/>
              <a:t>或其他比率。公式：</a:t>
            </a:r>
            <a:r>
              <a:rPr lang="en-US" altLang="zh-CN" sz="1900" dirty="0"/>
              <a:t>EAC =AC +</a:t>
            </a:r>
            <a:r>
              <a:rPr lang="zh-CN" altLang="zh-CN" sz="1900" dirty="0"/>
              <a:t>［（</a:t>
            </a:r>
            <a:r>
              <a:rPr lang="en-US" altLang="zh-CN" sz="1900" dirty="0"/>
              <a:t>BAC – EV</a:t>
            </a:r>
            <a:r>
              <a:rPr lang="zh-CN" altLang="zh-CN" sz="1900" dirty="0"/>
              <a:t>）</a:t>
            </a:r>
            <a:r>
              <a:rPr lang="en-US" altLang="zh-CN" sz="1900" dirty="0"/>
              <a:t>/</a:t>
            </a:r>
            <a:r>
              <a:rPr lang="zh-CN" altLang="zh-CN" sz="1900" dirty="0"/>
              <a:t>（</a:t>
            </a:r>
            <a:r>
              <a:rPr lang="en-US" altLang="zh-CN" sz="1900" dirty="0"/>
              <a:t>CPI x SPI</a:t>
            </a:r>
            <a:r>
              <a:rPr lang="zh-CN" altLang="zh-CN" sz="1900" dirty="0"/>
              <a:t>）］。 </a:t>
            </a:r>
          </a:p>
        </p:txBody>
      </p:sp>
    </p:spTree>
    <p:extLst>
      <p:ext uri="{BB962C8B-B14F-4D97-AF65-F5344CB8AC3E}">
        <p14:creationId xmlns:p14="http://schemas.microsoft.com/office/powerpoint/2010/main" val="2958929234"/>
      </p:ext>
    </p:extLst>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7</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项目的渐进明细性</a:t>
            </a:r>
            <a:endParaRPr lang="zh-CN" altLang="en-US" sz="2400" b="1" dirty="0">
              <a:solidFill>
                <a:srgbClr val="C00000"/>
              </a:solidFill>
              <a:latin typeface="Verdana"/>
              <a:ea typeface="微软雅黑"/>
            </a:endParaRP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56EEBB0-7281-41BD-916C-C535DE914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820" y="1847373"/>
            <a:ext cx="8083868" cy="3163253"/>
          </a:xfrm>
          <a:prstGeom prst="rect">
            <a:avLst/>
          </a:prstGeom>
        </p:spPr>
      </p:pic>
    </p:spTree>
    <p:extLst>
      <p:ext uri="{BB962C8B-B14F-4D97-AF65-F5344CB8AC3E}">
        <p14:creationId xmlns:p14="http://schemas.microsoft.com/office/powerpoint/2010/main" val="1223904158"/>
      </p:ext>
    </p:extLst>
  </p:cSld>
  <p:clrMapOvr>
    <a:masterClrMapping/>
  </p:clrMapOvr>
  <p:transition>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79</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7.4.</a:t>
            </a:r>
            <a:r>
              <a:rPr lang="en-US" altLang="zh-CN" sz="2400" b="1" dirty="0"/>
              <a:t> </a:t>
            </a:r>
            <a:r>
              <a:rPr lang="en-US" altLang="zh-CN" sz="2400" b="1" dirty="0">
                <a:solidFill>
                  <a:srgbClr val="C00000"/>
                </a:solidFill>
                <a:latin typeface="Verdana"/>
                <a:ea typeface="微软雅黑"/>
              </a:rPr>
              <a:t>TCPI</a:t>
            </a:r>
            <a:r>
              <a:rPr lang="zh-CN" altLang="zh-CN" sz="2400" b="1" dirty="0">
                <a:solidFill>
                  <a:srgbClr val="C00000"/>
                </a:solidFill>
                <a:latin typeface="Verdana"/>
                <a:ea typeface="微软雅黑"/>
              </a:rPr>
              <a:t>完工尚需绩效指数</a:t>
            </a:r>
            <a:endParaRPr lang="zh-CN" altLang="en-US" sz="2400" b="1" dirty="0">
              <a:solidFill>
                <a:srgbClr val="C00000"/>
              </a:solidFill>
              <a:latin typeface="Verdana"/>
              <a:ea typeface="微软雅黑"/>
            </a:endParaRP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F3E9C727-F4E1-442E-B3B0-5D7A2D6AFB65}"/>
              </a:ext>
            </a:extLst>
          </p:cNvPr>
          <p:cNvSpPr txBox="1"/>
          <p:nvPr/>
        </p:nvSpPr>
        <p:spPr>
          <a:xfrm>
            <a:off x="558284" y="1262245"/>
            <a:ext cx="8082479" cy="4616648"/>
          </a:xfrm>
          <a:prstGeom prst="rect">
            <a:avLst/>
          </a:prstGeom>
          <a:noFill/>
        </p:spPr>
        <p:txBody>
          <a:bodyPr wrap="square" rtlCol="0">
            <a:spAutoFit/>
          </a:bodyPr>
          <a:lstStyle/>
          <a:p>
            <a:r>
              <a:rPr lang="zh-CN" altLang="zh-CN" sz="2100" dirty="0"/>
              <a:t>是一种为了实现特定的管理目标，剩余资源的使用必须达到的成本绩效指标，是完成剩余工作所需的成本与剩余预算之比。</a:t>
            </a:r>
            <a:r>
              <a:rPr lang="en-US" altLang="zh-CN" sz="2100" dirty="0"/>
              <a:t>TCPI </a:t>
            </a:r>
            <a:r>
              <a:rPr lang="zh-CN" altLang="zh-CN" sz="2100" dirty="0"/>
              <a:t>是指为了实现具体的管理目标（如 </a:t>
            </a:r>
            <a:r>
              <a:rPr lang="en-US" altLang="zh-CN" sz="2100" dirty="0"/>
              <a:t>BAC </a:t>
            </a:r>
            <a:r>
              <a:rPr lang="zh-CN" altLang="zh-CN" sz="2100" dirty="0"/>
              <a:t>或 </a:t>
            </a:r>
            <a:r>
              <a:rPr lang="en-US" altLang="zh-CN" sz="2100" dirty="0"/>
              <a:t>EAC</a:t>
            </a:r>
            <a:r>
              <a:rPr lang="zh-CN" altLang="zh-CN" sz="2100" dirty="0"/>
              <a:t>），剩余工作的实施必须达到的成本绩效指标。如果 </a:t>
            </a:r>
            <a:r>
              <a:rPr lang="en-US" altLang="zh-CN" sz="2100" dirty="0"/>
              <a:t>BAC </a:t>
            </a:r>
            <a:r>
              <a:rPr lang="zh-CN" altLang="zh-CN" sz="2100" dirty="0"/>
              <a:t>已明显不再可行，则项目经理应考虑使用 </a:t>
            </a:r>
            <a:r>
              <a:rPr lang="en-US" altLang="zh-CN" sz="2100" dirty="0"/>
              <a:t>EAC </a:t>
            </a:r>
            <a:r>
              <a:rPr lang="zh-CN" altLang="zh-CN" sz="2100" dirty="0"/>
              <a:t>进行 </a:t>
            </a:r>
            <a:r>
              <a:rPr lang="en-US" altLang="zh-CN" sz="2100" dirty="0"/>
              <a:t>TCPI </a:t>
            </a:r>
            <a:r>
              <a:rPr lang="zh-CN" altLang="zh-CN" sz="2100" dirty="0"/>
              <a:t>计算。经过批准后，就用 </a:t>
            </a:r>
            <a:r>
              <a:rPr lang="en-US" altLang="zh-CN" sz="2100" dirty="0"/>
              <a:t>EAC </a:t>
            </a:r>
            <a:r>
              <a:rPr lang="zh-CN" altLang="zh-CN" sz="2100" dirty="0"/>
              <a:t>取代 </a:t>
            </a:r>
            <a:r>
              <a:rPr lang="en-US" altLang="zh-CN" sz="2100" dirty="0"/>
              <a:t>BAC</a:t>
            </a:r>
            <a:r>
              <a:rPr lang="zh-CN" altLang="zh-CN" sz="2100" dirty="0"/>
              <a:t>。基于 </a:t>
            </a:r>
            <a:r>
              <a:rPr lang="en-US" altLang="zh-CN" sz="2100" dirty="0"/>
              <a:t>BAC </a:t>
            </a:r>
            <a:r>
              <a:rPr lang="zh-CN" altLang="zh-CN" sz="2100" dirty="0"/>
              <a:t>的 </a:t>
            </a:r>
            <a:r>
              <a:rPr lang="en-US" altLang="zh-CN" sz="2100" dirty="0"/>
              <a:t>TCPI </a:t>
            </a:r>
            <a:r>
              <a:rPr lang="zh-CN" altLang="zh-CN" sz="2100" dirty="0"/>
              <a:t>公式：</a:t>
            </a:r>
            <a:r>
              <a:rPr lang="en-US" altLang="zh-CN" sz="2100" dirty="0"/>
              <a:t>TCPI =</a:t>
            </a:r>
            <a:r>
              <a:rPr lang="zh-CN" altLang="zh-CN" sz="2100" dirty="0"/>
              <a:t>（</a:t>
            </a:r>
            <a:r>
              <a:rPr lang="en-US" altLang="zh-CN" sz="2100" dirty="0"/>
              <a:t>BAC – EV</a:t>
            </a:r>
            <a:r>
              <a:rPr lang="zh-CN" altLang="zh-CN" sz="2100" dirty="0"/>
              <a:t>）</a:t>
            </a:r>
            <a:r>
              <a:rPr lang="en-US" altLang="zh-CN" sz="2100" dirty="0"/>
              <a:t>/</a:t>
            </a:r>
            <a:r>
              <a:rPr lang="zh-CN" altLang="zh-CN" sz="2100" dirty="0"/>
              <a:t>（</a:t>
            </a:r>
            <a:r>
              <a:rPr lang="en-US" altLang="zh-CN" sz="2100" dirty="0"/>
              <a:t>BAC – AC</a:t>
            </a:r>
            <a:r>
              <a:rPr lang="zh-CN" altLang="zh-CN" sz="2100" dirty="0"/>
              <a:t>）</a:t>
            </a:r>
            <a:r>
              <a:rPr lang="zh-CN" altLang="zh-CN" sz="2100" baseline="-25000" dirty="0"/>
              <a:t>。</a:t>
            </a:r>
            <a:r>
              <a:rPr lang="zh-CN" altLang="zh-CN" sz="2100" dirty="0"/>
              <a:t> </a:t>
            </a:r>
            <a:endParaRPr lang="en-US" altLang="zh-CN" sz="2100" dirty="0"/>
          </a:p>
          <a:p>
            <a:endParaRPr lang="en-US" altLang="zh-CN" sz="2100" dirty="0"/>
          </a:p>
          <a:p>
            <a:r>
              <a:rPr lang="zh-CN" altLang="zh-CN" sz="2100" dirty="0"/>
              <a:t>如果累计 </a:t>
            </a:r>
            <a:r>
              <a:rPr lang="en-US" altLang="zh-CN" sz="2100" dirty="0"/>
              <a:t>CPI </a:t>
            </a:r>
            <a:r>
              <a:rPr lang="zh-CN" altLang="zh-CN" sz="2100" dirty="0"/>
              <a:t>低于基准，那么项目的全部剩余工作都应立即按 </a:t>
            </a:r>
            <a:r>
              <a:rPr lang="en-US" altLang="zh-CN" sz="2100" dirty="0"/>
              <a:t>TCPI</a:t>
            </a:r>
            <a:r>
              <a:rPr lang="zh-CN" altLang="zh-CN" sz="2100" dirty="0"/>
              <a:t>（</a:t>
            </a:r>
            <a:r>
              <a:rPr lang="en-US" altLang="zh-CN" sz="2100" dirty="0"/>
              <a:t>BAC</a:t>
            </a:r>
            <a:r>
              <a:rPr lang="zh-CN" altLang="zh-CN" sz="2100" dirty="0"/>
              <a:t>）执行，才能确保实际总成本不超过批准的 </a:t>
            </a:r>
            <a:r>
              <a:rPr lang="en-US" altLang="zh-CN" sz="2100" dirty="0"/>
              <a:t>BAC</a:t>
            </a:r>
            <a:r>
              <a:rPr lang="zh-CN" altLang="zh-CN" sz="2100" dirty="0"/>
              <a:t>。至于所要求的这种绩效水平是否可行，就需要综合考虑多种因素（包括风险、进度和技术绩效）后才能判断。如果不可行，就需要把项目未来所需的绩效水平调整为如 </a:t>
            </a:r>
            <a:r>
              <a:rPr lang="en-US" altLang="zh-CN" sz="2100" dirty="0"/>
              <a:t>TCPI</a:t>
            </a:r>
            <a:r>
              <a:rPr lang="zh-CN" altLang="zh-CN" sz="2100" dirty="0"/>
              <a:t>（</a:t>
            </a:r>
            <a:r>
              <a:rPr lang="en-US" altLang="zh-CN" sz="2100" dirty="0"/>
              <a:t>EAC</a:t>
            </a:r>
            <a:r>
              <a:rPr lang="zh-CN" altLang="zh-CN" sz="2100" dirty="0"/>
              <a:t>）线所示。基于 </a:t>
            </a:r>
            <a:r>
              <a:rPr lang="en-US" altLang="zh-CN" sz="2100" dirty="0"/>
              <a:t>EAC </a:t>
            </a:r>
            <a:r>
              <a:rPr lang="zh-CN" altLang="zh-CN" sz="2100" dirty="0"/>
              <a:t>的 </a:t>
            </a:r>
            <a:r>
              <a:rPr lang="en-US" altLang="zh-CN" sz="2100" dirty="0"/>
              <a:t>TCPI </a:t>
            </a:r>
            <a:r>
              <a:rPr lang="zh-CN" altLang="zh-CN" sz="2100" dirty="0"/>
              <a:t>公式：</a:t>
            </a:r>
            <a:r>
              <a:rPr lang="en-US" altLang="zh-CN" sz="2100" dirty="0"/>
              <a:t>TCPI=</a:t>
            </a:r>
            <a:r>
              <a:rPr lang="zh-CN" altLang="zh-CN" sz="2100" dirty="0"/>
              <a:t>（</a:t>
            </a:r>
            <a:r>
              <a:rPr lang="en-US" altLang="zh-CN" sz="2100" dirty="0"/>
              <a:t>BAC – EV</a:t>
            </a:r>
            <a:r>
              <a:rPr lang="zh-CN" altLang="zh-CN" sz="2100" dirty="0"/>
              <a:t>）</a:t>
            </a:r>
            <a:r>
              <a:rPr lang="en-US" altLang="zh-CN" sz="2100" dirty="0"/>
              <a:t>/</a:t>
            </a:r>
            <a:r>
              <a:rPr lang="zh-CN" altLang="zh-CN" sz="2100" dirty="0"/>
              <a:t>（</a:t>
            </a:r>
            <a:r>
              <a:rPr lang="en-US" altLang="zh-CN" sz="2100" dirty="0"/>
              <a:t>EAC – AC</a:t>
            </a:r>
            <a:r>
              <a:rPr lang="zh-CN" altLang="zh-CN" sz="2100" dirty="0"/>
              <a:t>）。</a:t>
            </a:r>
          </a:p>
        </p:txBody>
      </p:sp>
    </p:spTree>
    <p:extLst>
      <p:ext uri="{BB962C8B-B14F-4D97-AF65-F5344CB8AC3E}">
        <p14:creationId xmlns:p14="http://schemas.microsoft.com/office/powerpoint/2010/main" val="3384977731"/>
      </p:ext>
    </p:extLst>
  </p:cSld>
  <p:clrMapOvr>
    <a:masterClrMapping/>
  </p:clrMapOvr>
  <p:transition>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80</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7.4.</a:t>
            </a:r>
            <a:r>
              <a:rPr lang="zh-CN" altLang="en-US" sz="2400" b="1" dirty="0">
                <a:solidFill>
                  <a:srgbClr val="C00000"/>
                </a:solidFill>
                <a:latin typeface="Verdana"/>
                <a:ea typeface="微软雅黑"/>
              </a:rPr>
              <a:t>完工尚需绩效指数</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17615">
            <a:extLst>
              <a:ext uri="{FF2B5EF4-FFF2-40B4-BE49-F238E27FC236}">
                <a16:creationId xmlns:a16="http://schemas.microsoft.com/office/drawing/2014/main" id="{F3586243-90A6-442C-948F-7F0A60E9A4A9}"/>
              </a:ext>
            </a:extLst>
          </p:cNvPr>
          <p:cNvPicPr>
            <a:picLocks noChangeAspect="1"/>
          </p:cNvPicPr>
          <p:nvPr/>
        </p:nvPicPr>
        <p:blipFill>
          <a:blip r:embed="rId2"/>
          <a:stretch>
            <a:fillRect/>
          </a:stretch>
        </p:blipFill>
        <p:spPr>
          <a:xfrm>
            <a:off x="476584" y="1144740"/>
            <a:ext cx="8243888" cy="4700588"/>
          </a:xfrm>
          <a:prstGeom prst="rect">
            <a:avLst/>
          </a:prstGeom>
        </p:spPr>
      </p:pic>
    </p:spTree>
    <p:extLst>
      <p:ext uri="{BB962C8B-B14F-4D97-AF65-F5344CB8AC3E}">
        <p14:creationId xmlns:p14="http://schemas.microsoft.com/office/powerpoint/2010/main" val="3550122931"/>
      </p:ext>
    </p:extLst>
  </p:cSld>
  <p:clrMapOvr>
    <a:masterClrMapping/>
  </p:clrMapOvr>
  <p:transition>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81</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7.4.</a:t>
            </a:r>
            <a:r>
              <a:rPr lang="zh-CN" altLang="en-US" sz="2400" b="1" dirty="0">
                <a:solidFill>
                  <a:srgbClr val="C00000"/>
                </a:solidFill>
                <a:latin typeface="Verdana"/>
                <a:ea typeface="微软雅黑"/>
              </a:rPr>
              <a:t>挣值管理（</a:t>
            </a:r>
            <a:r>
              <a:rPr lang="en-US" altLang="zh-CN" sz="2400" b="1" dirty="0">
                <a:solidFill>
                  <a:srgbClr val="C00000"/>
                </a:solidFill>
                <a:latin typeface="Verdana"/>
                <a:ea typeface="微软雅黑"/>
              </a:rPr>
              <a:t>EVM</a:t>
            </a:r>
            <a:r>
              <a:rPr lang="zh-CN" altLang="en-US" sz="2400" b="1" dirty="0">
                <a:solidFill>
                  <a:srgbClr val="C00000"/>
                </a:solidFill>
                <a:latin typeface="Verdana"/>
                <a:ea typeface="微软雅黑"/>
              </a:rPr>
              <a:t>）</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4549786B-6A9C-4EC2-9ED3-061BF715867E}"/>
              </a:ext>
            </a:extLst>
          </p:cNvPr>
          <p:cNvSpPr txBox="1"/>
          <p:nvPr/>
        </p:nvSpPr>
        <p:spPr>
          <a:xfrm>
            <a:off x="513744" y="981075"/>
            <a:ext cx="8074622" cy="4893647"/>
          </a:xfrm>
          <a:prstGeom prst="rect">
            <a:avLst/>
          </a:prstGeom>
          <a:noFill/>
        </p:spPr>
        <p:txBody>
          <a:bodyPr wrap="square" rtlCol="0">
            <a:spAutoFit/>
          </a:bodyPr>
          <a:lstStyle/>
          <a:p>
            <a:r>
              <a:rPr lang="zh-CN" altLang="en-US" sz="2400" b="1" dirty="0">
                <a:latin typeface="黑体" pitchFamily="49" charset="-122"/>
                <a:ea typeface="黑体" pitchFamily="49" charset="-122"/>
              </a:rPr>
              <a:t>偏差分析。</a:t>
            </a:r>
            <a:r>
              <a:rPr lang="zh-CN" altLang="en-US" sz="2400" dirty="0">
                <a:latin typeface="黑体" pitchFamily="49" charset="-122"/>
                <a:ea typeface="黑体" pitchFamily="49" charset="-122"/>
              </a:rPr>
              <a:t>在 </a:t>
            </a:r>
            <a:r>
              <a:rPr lang="en-US" altLang="zh-CN" sz="2400" dirty="0">
                <a:latin typeface="黑体" pitchFamily="49" charset="-122"/>
                <a:ea typeface="黑体" pitchFamily="49" charset="-122"/>
              </a:rPr>
              <a:t>EVM </a:t>
            </a:r>
            <a:r>
              <a:rPr lang="zh-CN" altLang="en-US" sz="2400" dirty="0">
                <a:latin typeface="黑体" pitchFamily="49" charset="-122"/>
                <a:ea typeface="黑体" pitchFamily="49" charset="-122"/>
              </a:rPr>
              <a:t>中，偏差分析用以解释成本偏差（</a:t>
            </a:r>
            <a:r>
              <a:rPr lang="en-US" altLang="zh-CN" sz="2400" dirty="0">
                <a:latin typeface="黑体" pitchFamily="49" charset="-122"/>
                <a:ea typeface="黑体" pitchFamily="49" charset="-122"/>
              </a:rPr>
              <a:t>CV = EV – AC</a:t>
            </a:r>
            <a:r>
              <a:rPr lang="zh-CN" altLang="en-US" sz="2400" dirty="0">
                <a:latin typeface="黑体" pitchFamily="49" charset="-122"/>
                <a:ea typeface="黑体" pitchFamily="49" charset="-122"/>
              </a:rPr>
              <a:t>）、进度偏差（</a:t>
            </a:r>
            <a:r>
              <a:rPr lang="en-US" altLang="zh-CN" sz="2400" dirty="0">
                <a:latin typeface="黑体" pitchFamily="49" charset="-122"/>
                <a:ea typeface="黑体" pitchFamily="49" charset="-122"/>
              </a:rPr>
              <a:t>SV = EV – PV</a:t>
            </a:r>
            <a:r>
              <a:rPr lang="zh-CN" altLang="en-US" sz="2400" dirty="0">
                <a:latin typeface="黑体" pitchFamily="49" charset="-122"/>
                <a:ea typeface="黑体" pitchFamily="49" charset="-122"/>
              </a:rPr>
              <a:t>）和完工偏差（</a:t>
            </a:r>
            <a:r>
              <a:rPr lang="en-US" altLang="zh-CN" sz="2400" dirty="0">
                <a:latin typeface="黑体" pitchFamily="49" charset="-122"/>
                <a:ea typeface="黑体" pitchFamily="49" charset="-122"/>
              </a:rPr>
              <a:t>VAC = BAC – EAC</a:t>
            </a:r>
            <a:r>
              <a:rPr lang="zh-CN" altLang="en-US" sz="2400" dirty="0">
                <a:latin typeface="黑体" pitchFamily="49" charset="-122"/>
                <a:ea typeface="黑体" pitchFamily="49" charset="-122"/>
              </a:rPr>
              <a:t>）的原因、影响和纠正措施。成本和进度偏差是最需要分析的两种偏差。对于不使用挣值管理的项目，可开展类似的偏差分析，通过比较计划活动成本和实际活动成本，来识别成本基准与实际项目绩效之间的差异。可以实施进一步的分析，以判定偏离进度基准的原因和程度，并决定是否需要采取纠正或预防措施。可通过成本绩效测量来评价偏离原始成本基准的程度。项目成本控制的重要工作包括：判定偏离成本基准的原因和程度，并决定是否需要采取纠正或预防措施。随着项目工作的逐步完成，偏差的可接受范围（常用百分比表示）将逐步缩小。 </a:t>
            </a:r>
          </a:p>
        </p:txBody>
      </p:sp>
    </p:spTree>
    <p:extLst>
      <p:ext uri="{BB962C8B-B14F-4D97-AF65-F5344CB8AC3E}">
        <p14:creationId xmlns:p14="http://schemas.microsoft.com/office/powerpoint/2010/main" val="2155090902"/>
      </p:ext>
    </p:extLst>
  </p:cSld>
  <p:clrMapOvr>
    <a:masterClrMapping/>
  </p:clrMapOvr>
  <p:transition>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82</a:t>
            </a:fld>
            <a:endParaRPr lang="zh-CN" altLang="en-US"/>
          </a:p>
        </p:txBody>
      </p:sp>
      <p:sp>
        <p:nvSpPr>
          <p:cNvPr id="36" name="TextBox 6"/>
          <p:cNvSpPr txBox="1"/>
          <p:nvPr/>
        </p:nvSpPr>
        <p:spPr>
          <a:xfrm>
            <a:off x="782453" y="68989"/>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7.4.</a:t>
            </a:r>
            <a:r>
              <a:rPr lang="zh-CN" altLang="en-US" sz="2400" b="1" dirty="0">
                <a:solidFill>
                  <a:srgbClr val="C00000"/>
                </a:solidFill>
                <a:latin typeface="Verdana"/>
                <a:ea typeface="微软雅黑"/>
              </a:rPr>
              <a:t>挣值分析表</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17766">
            <a:extLst>
              <a:ext uri="{FF2B5EF4-FFF2-40B4-BE49-F238E27FC236}">
                <a16:creationId xmlns:a16="http://schemas.microsoft.com/office/drawing/2014/main" id="{FF0DF251-3443-44F7-B3EB-C7E1A6DCC5A2}"/>
              </a:ext>
            </a:extLst>
          </p:cNvPr>
          <p:cNvPicPr/>
          <p:nvPr/>
        </p:nvPicPr>
        <p:blipFill>
          <a:blip r:embed="rId2"/>
          <a:stretch>
            <a:fillRect/>
          </a:stretch>
        </p:blipFill>
        <p:spPr>
          <a:xfrm>
            <a:off x="1619672" y="507806"/>
            <a:ext cx="5208240" cy="6303280"/>
          </a:xfrm>
          <a:prstGeom prst="rect">
            <a:avLst/>
          </a:prstGeom>
        </p:spPr>
      </p:pic>
    </p:spTree>
    <p:extLst>
      <p:ext uri="{BB962C8B-B14F-4D97-AF65-F5344CB8AC3E}">
        <p14:creationId xmlns:p14="http://schemas.microsoft.com/office/powerpoint/2010/main" val="1919299225"/>
      </p:ext>
    </p:extLst>
  </p:cSld>
  <p:clrMapOvr>
    <a:masterClrMapping/>
  </p:clrMapOvr>
  <p:transition>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83</a:t>
            </a:fld>
            <a:endParaRPr lang="zh-CN" altLang="en-US"/>
          </a:p>
        </p:txBody>
      </p:sp>
      <p:sp>
        <p:nvSpPr>
          <p:cNvPr id="36" name="TextBox 6"/>
          <p:cNvSpPr txBox="1"/>
          <p:nvPr/>
        </p:nvSpPr>
        <p:spPr>
          <a:xfrm>
            <a:off x="782453" y="68989"/>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7.4.</a:t>
            </a:r>
            <a:r>
              <a:rPr lang="zh-CN" altLang="en-US" sz="2400" b="1" dirty="0">
                <a:solidFill>
                  <a:srgbClr val="C00000"/>
                </a:solidFill>
                <a:latin typeface="Verdana"/>
                <a:ea typeface="微软雅黑"/>
              </a:rPr>
              <a:t>挣值报告</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40659BFD-9849-41B0-BC81-23AB1B8E17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2612" y="568801"/>
            <a:ext cx="5438775" cy="5648325"/>
          </a:xfrm>
          <a:prstGeom prst="rect">
            <a:avLst/>
          </a:prstGeom>
        </p:spPr>
      </p:pic>
    </p:spTree>
    <p:extLst>
      <p:ext uri="{BB962C8B-B14F-4D97-AF65-F5344CB8AC3E}">
        <p14:creationId xmlns:p14="http://schemas.microsoft.com/office/powerpoint/2010/main" val="3063713828"/>
      </p:ext>
    </p:extLst>
  </p:cSld>
  <p:clrMapOvr>
    <a:masterClrMapping/>
  </p:clrMapOvr>
  <p:transition>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84</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8.</a:t>
            </a:r>
            <a:r>
              <a:rPr lang="zh-CN" altLang="en-US" sz="2400" b="1" dirty="0">
                <a:solidFill>
                  <a:srgbClr val="C00000"/>
                </a:solidFill>
                <a:ea typeface="微软雅黑"/>
              </a:rPr>
              <a:t>项目质量管理</a:t>
            </a:r>
            <a:endParaRPr lang="zh-CN" altLang="en-US" sz="2400" b="1" dirty="0">
              <a:solidFill>
                <a:srgbClr val="C00000"/>
              </a:solidFill>
              <a:latin typeface="Verdana"/>
              <a:ea typeface="微软雅黑"/>
            </a:endParaRP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11600218-E3D3-479B-B84B-CA0A0E34F3E4}"/>
              </a:ext>
            </a:extLst>
          </p:cNvPr>
          <p:cNvSpPr txBox="1"/>
          <p:nvPr/>
        </p:nvSpPr>
        <p:spPr>
          <a:xfrm>
            <a:off x="2771800" y="1228397"/>
            <a:ext cx="3528392" cy="1384995"/>
          </a:xfrm>
          <a:prstGeom prst="rect">
            <a:avLst/>
          </a:prstGeom>
          <a:noFill/>
        </p:spPr>
        <p:txBody>
          <a:bodyPr wrap="square" rtlCol="0">
            <a:spAutoFit/>
          </a:bodyPr>
          <a:lstStyle/>
          <a:p>
            <a:r>
              <a:rPr lang="en-US" altLang="zh-CN" sz="2800" dirty="0">
                <a:latin typeface="黑体" pitchFamily="49" charset="-122"/>
                <a:ea typeface="黑体" pitchFamily="49" charset="-122"/>
              </a:rPr>
              <a:t>8.1.</a:t>
            </a:r>
            <a:r>
              <a:rPr lang="zh-CN" altLang="en-US" sz="2800" dirty="0">
                <a:latin typeface="黑体" pitchFamily="49" charset="-122"/>
                <a:ea typeface="黑体" pitchFamily="49" charset="-122"/>
              </a:rPr>
              <a:t>规划质量管理</a:t>
            </a:r>
          </a:p>
          <a:p>
            <a:r>
              <a:rPr lang="en-US" altLang="zh-CN" sz="2800" dirty="0">
                <a:latin typeface="黑体" pitchFamily="49" charset="-122"/>
                <a:ea typeface="黑体" pitchFamily="49" charset="-122"/>
              </a:rPr>
              <a:t>8.2.</a:t>
            </a:r>
            <a:r>
              <a:rPr lang="zh-CN" altLang="en-US" sz="2800" dirty="0">
                <a:latin typeface="黑体" pitchFamily="49" charset="-122"/>
                <a:ea typeface="黑体" pitchFamily="49" charset="-122"/>
              </a:rPr>
              <a:t>实施质量保证</a:t>
            </a:r>
          </a:p>
          <a:p>
            <a:r>
              <a:rPr lang="en-US" altLang="zh-CN" sz="2800" dirty="0">
                <a:latin typeface="黑体" pitchFamily="49" charset="-122"/>
                <a:ea typeface="黑体" pitchFamily="49" charset="-122"/>
              </a:rPr>
              <a:t>8.3.</a:t>
            </a:r>
            <a:r>
              <a:rPr lang="zh-CN" altLang="en-US" sz="2800" dirty="0">
                <a:latin typeface="黑体" pitchFamily="49" charset="-122"/>
                <a:ea typeface="黑体" pitchFamily="49" charset="-122"/>
              </a:rPr>
              <a:t>控制质量</a:t>
            </a:r>
          </a:p>
        </p:txBody>
      </p:sp>
    </p:spTree>
    <p:extLst>
      <p:ext uri="{BB962C8B-B14F-4D97-AF65-F5344CB8AC3E}">
        <p14:creationId xmlns:p14="http://schemas.microsoft.com/office/powerpoint/2010/main" val="434051613"/>
      </p:ext>
    </p:extLst>
  </p:cSld>
  <p:clrMapOvr>
    <a:masterClrMapping/>
  </p:clrMapOvr>
  <p:transition>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85</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8.1.</a:t>
            </a:r>
            <a:r>
              <a:rPr lang="zh-CN" altLang="en-US" sz="2400" b="1" dirty="0">
                <a:solidFill>
                  <a:srgbClr val="C00000"/>
                </a:solidFill>
                <a:latin typeface="Verdana"/>
                <a:ea typeface="微软雅黑"/>
              </a:rPr>
              <a:t>规划质量管理</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18327">
            <a:extLst>
              <a:ext uri="{FF2B5EF4-FFF2-40B4-BE49-F238E27FC236}">
                <a16:creationId xmlns:a16="http://schemas.microsoft.com/office/drawing/2014/main" id="{308DC996-9F51-43E4-994F-B9C802EED209}"/>
              </a:ext>
            </a:extLst>
          </p:cNvPr>
          <p:cNvPicPr>
            <a:picLocks noChangeAspect="1"/>
          </p:cNvPicPr>
          <p:nvPr/>
        </p:nvPicPr>
        <p:blipFill>
          <a:blip r:embed="rId2"/>
          <a:stretch>
            <a:fillRect/>
          </a:stretch>
        </p:blipFill>
        <p:spPr>
          <a:xfrm>
            <a:off x="182880" y="1464978"/>
            <a:ext cx="7307580" cy="2217420"/>
          </a:xfrm>
          <a:prstGeom prst="rect">
            <a:avLst/>
          </a:prstGeom>
        </p:spPr>
      </p:pic>
      <p:pic>
        <p:nvPicPr>
          <p:cNvPr id="14" name="Picture 18334">
            <a:extLst>
              <a:ext uri="{FF2B5EF4-FFF2-40B4-BE49-F238E27FC236}">
                <a16:creationId xmlns:a16="http://schemas.microsoft.com/office/drawing/2014/main" id="{0976B78C-9F7A-4D29-802D-7FCB94564B5E}"/>
              </a:ext>
            </a:extLst>
          </p:cNvPr>
          <p:cNvPicPr>
            <a:picLocks noChangeAspect="1"/>
          </p:cNvPicPr>
          <p:nvPr/>
        </p:nvPicPr>
        <p:blipFill>
          <a:blip r:embed="rId3"/>
          <a:stretch>
            <a:fillRect/>
          </a:stretch>
        </p:blipFill>
        <p:spPr>
          <a:xfrm>
            <a:off x="2368992" y="890662"/>
            <a:ext cx="6595110" cy="4812030"/>
          </a:xfrm>
          <a:prstGeom prst="rect">
            <a:avLst/>
          </a:prstGeom>
        </p:spPr>
      </p:pic>
    </p:spTree>
    <p:extLst>
      <p:ext uri="{BB962C8B-B14F-4D97-AF65-F5344CB8AC3E}">
        <p14:creationId xmlns:p14="http://schemas.microsoft.com/office/powerpoint/2010/main" val="404210523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86</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8.1.</a:t>
            </a:r>
            <a:r>
              <a:rPr lang="zh-CN" altLang="en-US" sz="2400" b="1" dirty="0">
                <a:solidFill>
                  <a:srgbClr val="C00000"/>
                </a:solidFill>
                <a:latin typeface="Verdana"/>
                <a:ea typeface="微软雅黑"/>
              </a:rPr>
              <a:t>质量模型</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18274">
            <a:extLst>
              <a:ext uri="{FF2B5EF4-FFF2-40B4-BE49-F238E27FC236}">
                <a16:creationId xmlns:a16="http://schemas.microsoft.com/office/drawing/2014/main" id="{96AFECE9-4DC9-4FFB-9FD9-A9D37447EB17}"/>
              </a:ext>
            </a:extLst>
          </p:cNvPr>
          <p:cNvPicPr>
            <a:picLocks noChangeAspect="1"/>
          </p:cNvPicPr>
          <p:nvPr/>
        </p:nvPicPr>
        <p:blipFill>
          <a:blip r:embed="rId2"/>
          <a:stretch>
            <a:fillRect/>
          </a:stretch>
        </p:blipFill>
        <p:spPr>
          <a:xfrm>
            <a:off x="1274445" y="947126"/>
            <a:ext cx="6595110" cy="4766310"/>
          </a:xfrm>
          <a:prstGeom prst="rect">
            <a:avLst/>
          </a:prstGeom>
        </p:spPr>
      </p:pic>
    </p:spTree>
    <p:extLst>
      <p:ext uri="{BB962C8B-B14F-4D97-AF65-F5344CB8AC3E}">
        <p14:creationId xmlns:p14="http://schemas.microsoft.com/office/powerpoint/2010/main" val="2747282473"/>
      </p:ext>
    </p:extLst>
  </p:cSld>
  <p:clrMapOvr>
    <a:masterClrMapping/>
  </p:clrMapOvr>
  <p:transition>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87</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8.1.</a:t>
            </a:r>
            <a:r>
              <a:rPr lang="zh-CN" altLang="en-US" sz="2400" b="1" dirty="0">
                <a:solidFill>
                  <a:srgbClr val="C00000"/>
                </a:solidFill>
                <a:latin typeface="Verdana"/>
                <a:ea typeface="微软雅黑"/>
              </a:rPr>
              <a:t>质量观点</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4" name="Group 34">
            <a:extLst>
              <a:ext uri="{FF2B5EF4-FFF2-40B4-BE49-F238E27FC236}">
                <a16:creationId xmlns:a16="http://schemas.microsoft.com/office/drawing/2014/main" id="{330ED76A-23AD-498C-A240-9E9E53F22A79}"/>
              </a:ext>
            </a:extLst>
          </p:cNvPr>
          <p:cNvGraphicFramePr>
            <a:graphicFrameLocks noGrp="1"/>
          </p:cNvGraphicFramePr>
          <p:nvPr>
            <p:ph idx="1"/>
            <p:extLst>
              <p:ext uri="{D42A27DB-BD31-4B8C-83A1-F6EECF244321}">
                <p14:modId xmlns:p14="http://schemas.microsoft.com/office/powerpoint/2010/main" val="3453401345"/>
              </p:ext>
            </p:extLst>
          </p:nvPr>
        </p:nvGraphicFramePr>
        <p:xfrm>
          <a:off x="519475" y="1050947"/>
          <a:ext cx="8074622" cy="4731596"/>
        </p:xfrm>
        <a:graphic>
          <a:graphicData uri="http://schemas.openxmlformats.org/drawingml/2006/table">
            <a:tbl>
              <a:tblPr/>
              <a:tblGrid>
                <a:gridCol w="3439191">
                  <a:extLst>
                    <a:ext uri="{9D8B030D-6E8A-4147-A177-3AD203B41FA5}">
                      <a16:colId xmlns:a16="http://schemas.microsoft.com/office/drawing/2014/main" val="3856000442"/>
                    </a:ext>
                  </a:extLst>
                </a:gridCol>
                <a:gridCol w="4635431">
                  <a:extLst>
                    <a:ext uri="{9D8B030D-6E8A-4147-A177-3AD203B41FA5}">
                      <a16:colId xmlns:a16="http://schemas.microsoft.com/office/drawing/2014/main" val="2500509753"/>
                    </a:ext>
                  </a:extLst>
                </a:gridCol>
              </a:tblGrid>
              <a:tr h="498597">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传统质量观点</a:t>
                      </a:r>
                    </a:p>
                  </a:txBody>
                  <a:tcPr marL="83587" marR="83587" marT="43465" marB="434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99FF"/>
                        </a:gs>
                        <a:gs pos="100000">
                          <a:srgbClr val="0099FF">
                            <a:gamma/>
                            <a:tint val="24314"/>
                            <a:invGamma/>
                          </a:srgbClr>
                        </a:gs>
                      </a:gsLst>
                      <a:lin ang="5400000" scaled="1"/>
                    </a:gra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现代质量管理观点</a:t>
                      </a:r>
                    </a:p>
                  </a:txBody>
                  <a:tcPr marL="83587" marR="83587" marT="43465" marB="434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99FF"/>
                        </a:gs>
                        <a:gs pos="100000">
                          <a:srgbClr val="0099FF">
                            <a:gamma/>
                            <a:tint val="24314"/>
                            <a:invGamma/>
                          </a:srgbClr>
                        </a:gs>
                      </a:gsLst>
                      <a:lin ang="5400000" scaled="1"/>
                    </a:gradFill>
                  </a:tcPr>
                </a:tc>
                <a:extLst>
                  <a:ext uri="{0D108BD9-81ED-4DB2-BD59-A6C34878D82A}">
                    <a16:rowId xmlns:a16="http://schemas.microsoft.com/office/drawing/2014/main" val="3738627756"/>
                  </a:ext>
                </a:extLst>
              </a:tr>
              <a:tr h="440840">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质量是检查出来的</a:t>
                      </a:r>
                    </a:p>
                  </a:txBody>
                  <a:tcPr marL="83587" marR="83587" marT="43465" marB="434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indent="185738">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185738"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质量是规划出来的，而非检查出来的</a:t>
                      </a:r>
                    </a:p>
                  </a:txBody>
                  <a:tcPr marL="83587" marR="83587" marT="43465" marB="434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42771768"/>
                  </a:ext>
                </a:extLst>
              </a:tr>
              <a:tr h="440840">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质量就是指产品的质量</a:t>
                      </a:r>
                    </a:p>
                  </a:txBody>
                  <a:tcPr marL="83587" marR="83587" marT="43465" marB="434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indent="185738">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185738"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质量不只是产品还包括过程</a:t>
                      </a:r>
                    </a:p>
                  </a:txBody>
                  <a:tcPr marL="83587" marR="83587" marT="43465" marB="434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2774971"/>
                  </a:ext>
                </a:extLst>
              </a:tr>
              <a:tr h="440840">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缺陷是不可避免的</a:t>
                      </a:r>
                    </a:p>
                  </a:txBody>
                  <a:tcPr marL="83587" marR="83587" marT="43465" marB="434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indent="185738">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185738"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事情一次作对成本最低</a:t>
                      </a:r>
                      <a:r>
                        <a:rPr kumimoji="0" lang="en-US" altLang="zh-CN"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a:t>
                      </a: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零缺陷</a:t>
                      </a:r>
                    </a:p>
                  </a:txBody>
                  <a:tcPr marL="83587" marR="83587" marT="43465" marB="434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16407777"/>
                  </a:ext>
                </a:extLst>
              </a:tr>
              <a:tr h="778473">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黑体" panose="02010609060101010101" pitchFamily="49" charset="-122"/>
                          <a:ea typeface="黑体" panose="02010609060101010101" pitchFamily="49" charset="-122"/>
                        </a:rPr>
                        <a:t>质量管理是质量部门人员的事情</a:t>
                      </a:r>
                    </a:p>
                  </a:txBody>
                  <a:tcPr marL="83587" marR="83587" marT="43465" marB="434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indent="185738">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185738"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质量管理，人人有责</a:t>
                      </a:r>
                    </a:p>
                  </a:txBody>
                  <a:tcPr marL="83587" marR="83587" marT="43465" marB="434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32233816"/>
                  </a:ext>
                </a:extLst>
              </a:tr>
              <a:tr h="778473">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黑体" panose="02010609060101010101" pitchFamily="49" charset="-122"/>
                          <a:ea typeface="黑体" panose="02010609060101010101" pitchFamily="49" charset="-122"/>
                        </a:rPr>
                        <a:t>对于质量事故，基层人员负主要责任</a:t>
                      </a:r>
                    </a:p>
                  </a:txBody>
                  <a:tcPr marL="83587" marR="83587" marT="43465" marB="434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indent="185738">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185738"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质量责任高层管理者承担</a:t>
                      </a:r>
                      <a:r>
                        <a:rPr kumimoji="0" lang="en-US" altLang="zh-CN"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85%</a:t>
                      </a:r>
                    </a:p>
                  </a:txBody>
                  <a:tcPr marL="83587" marR="83587" marT="43465" marB="434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35851340"/>
                  </a:ext>
                </a:extLst>
              </a:tr>
              <a:tr h="778473">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黑体" panose="02010609060101010101" pitchFamily="49" charset="-122"/>
                          <a:ea typeface="黑体" panose="02010609060101010101" pitchFamily="49" charset="-122"/>
                        </a:rPr>
                        <a:t>质量越高越好</a:t>
                      </a:r>
                    </a:p>
                  </a:txBody>
                  <a:tcPr marL="83587" marR="83587" marT="43465" marB="434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indent="185738">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185738"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质量就是符合要求、适用、客户满意，需要考虑成本与收益</a:t>
                      </a:r>
                    </a:p>
                  </a:txBody>
                  <a:tcPr marL="83587" marR="83587" marT="43465" marB="434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43035503"/>
                  </a:ext>
                </a:extLst>
              </a:tr>
              <a:tr h="440840">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黑体" panose="02010609060101010101" pitchFamily="49" charset="-122"/>
                          <a:ea typeface="黑体" panose="02010609060101010101" pitchFamily="49" charset="-122"/>
                        </a:rPr>
                        <a:t>改进质量主要靠检查和返工</a:t>
                      </a:r>
                    </a:p>
                  </a:txBody>
                  <a:tcPr marL="83587" marR="83587" marT="43465" marB="434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indent="185738">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185738"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改进质量考预防和评估</a:t>
                      </a:r>
                    </a:p>
                  </a:txBody>
                  <a:tcPr marL="83587" marR="83587" marT="43465" marB="434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12997335"/>
                  </a:ext>
                </a:extLst>
              </a:tr>
            </a:tbl>
          </a:graphicData>
        </a:graphic>
      </p:graphicFrame>
    </p:spTree>
    <p:extLst>
      <p:ext uri="{BB962C8B-B14F-4D97-AF65-F5344CB8AC3E}">
        <p14:creationId xmlns:p14="http://schemas.microsoft.com/office/powerpoint/2010/main" val="3396124772"/>
      </p:ext>
    </p:extLst>
  </p:cSld>
  <p:clrMapOvr>
    <a:masterClrMapping/>
  </p:clrMapOvr>
  <p:transition>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88</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8.1.</a:t>
            </a:r>
            <a:r>
              <a:rPr lang="zh-CN" altLang="en-US" sz="2400" b="1" dirty="0">
                <a:solidFill>
                  <a:srgbClr val="C00000"/>
                </a:solidFill>
                <a:latin typeface="Verdana"/>
                <a:ea typeface="微软雅黑"/>
              </a:rPr>
              <a:t>质量成本</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18599">
            <a:extLst>
              <a:ext uri="{FF2B5EF4-FFF2-40B4-BE49-F238E27FC236}">
                <a16:creationId xmlns:a16="http://schemas.microsoft.com/office/drawing/2014/main" id="{3D36D47B-A804-4EFF-94B3-2FCE3E9D3C49}"/>
              </a:ext>
            </a:extLst>
          </p:cNvPr>
          <p:cNvPicPr>
            <a:picLocks noChangeAspect="1"/>
          </p:cNvPicPr>
          <p:nvPr/>
        </p:nvPicPr>
        <p:blipFill>
          <a:blip r:embed="rId2"/>
          <a:stretch>
            <a:fillRect/>
          </a:stretch>
        </p:blipFill>
        <p:spPr>
          <a:xfrm>
            <a:off x="446237" y="1125538"/>
            <a:ext cx="8236744" cy="4593431"/>
          </a:xfrm>
          <a:prstGeom prst="rect">
            <a:avLst/>
          </a:prstGeom>
        </p:spPr>
      </p:pic>
    </p:spTree>
    <p:extLst>
      <p:ext uri="{BB962C8B-B14F-4D97-AF65-F5344CB8AC3E}">
        <p14:creationId xmlns:p14="http://schemas.microsoft.com/office/powerpoint/2010/main" val="334313315"/>
      </p:ext>
    </p:extLst>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8</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zh-CN" altLang="en-US" sz="2400" b="1" dirty="0">
                <a:solidFill>
                  <a:srgbClr val="C00000"/>
                </a:solidFill>
                <a:latin typeface="Verdana"/>
                <a:ea typeface="微软雅黑"/>
              </a:rPr>
              <a:t>项目与运营的对比</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a:extLst>
              <a:ext uri="{FF2B5EF4-FFF2-40B4-BE49-F238E27FC236}">
                <a16:creationId xmlns:a16="http://schemas.microsoft.com/office/drawing/2014/main" id="{D556E461-A5A1-4DFC-AD78-605F722D6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437" y="1443037"/>
            <a:ext cx="7477125" cy="3971925"/>
          </a:xfrm>
          <a:prstGeom prst="rect">
            <a:avLst/>
          </a:prstGeom>
        </p:spPr>
      </p:pic>
    </p:spTree>
    <p:extLst>
      <p:ext uri="{BB962C8B-B14F-4D97-AF65-F5344CB8AC3E}">
        <p14:creationId xmlns:p14="http://schemas.microsoft.com/office/powerpoint/2010/main" val="1025496816"/>
      </p:ext>
    </p:extLst>
  </p:cSld>
  <p:clrMapOvr>
    <a:masterClrMapping/>
  </p:clrMapOvr>
  <p:transition>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89</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8.1.</a:t>
            </a:r>
            <a:r>
              <a:rPr lang="zh-CN" altLang="en-US" sz="2400" b="1" dirty="0">
                <a:solidFill>
                  <a:srgbClr val="C00000"/>
                </a:solidFill>
                <a:latin typeface="Verdana"/>
                <a:ea typeface="微软雅黑"/>
              </a:rPr>
              <a:t>七种质量基本工具</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18835">
            <a:extLst>
              <a:ext uri="{FF2B5EF4-FFF2-40B4-BE49-F238E27FC236}">
                <a16:creationId xmlns:a16="http://schemas.microsoft.com/office/drawing/2014/main" id="{090A3C5A-4082-42B4-8EC8-277868F34DD7}"/>
              </a:ext>
            </a:extLst>
          </p:cNvPr>
          <p:cNvPicPr>
            <a:picLocks noChangeAspect="1"/>
          </p:cNvPicPr>
          <p:nvPr/>
        </p:nvPicPr>
        <p:blipFill>
          <a:blip r:embed="rId2"/>
          <a:stretch>
            <a:fillRect/>
          </a:stretch>
        </p:blipFill>
        <p:spPr>
          <a:xfrm>
            <a:off x="1403648" y="1082040"/>
            <a:ext cx="6045518" cy="4693920"/>
          </a:xfrm>
          <a:prstGeom prst="rect">
            <a:avLst/>
          </a:prstGeom>
        </p:spPr>
      </p:pic>
    </p:spTree>
    <p:extLst>
      <p:ext uri="{BB962C8B-B14F-4D97-AF65-F5344CB8AC3E}">
        <p14:creationId xmlns:p14="http://schemas.microsoft.com/office/powerpoint/2010/main" val="683943614"/>
      </p:ext>
    </p:extLst>
  </p:cSld>
  <p:clrMapOvr>
    <a:masterClrMapping/>
  </p:clrMapOvr>
  <p:transition>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90</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8.2.</a:t>
            </a:r>
            <a:r>
              <a:rPr lang="zh-CN" altLang="en-US" sz="2400" b="1" dirty="0">
                <a:solidFill>
                  <a:srgbClr val="C00000"/>
                </a:solidFill>
                <a:latin typeface="Verdana"/>
                <a:ea typeface="微软雅黑"/>
              </a:rPr>
              <a:t>实施质量保证</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19157">
            <a:extLst>
              <a:ext uri="{FF2B5EF4-FFF2-40B4-BE49-F238E27FC236}">
                <a16:creationId xmlns:a16="http://schemas.microsoft.com/office/drawing/2014/main" id="{30380A21-EB61-4CF3-BF48-1DF24B386D99}"/>
              </a:ext>
            </a:extLst>
          </p:cNvPr>
          <p:cNvPicPr>
            <a:picLocks noChangeAspect="1"/>
          </p:cNvPicPr>
          <p:nvPr/>
        </p:nvPicPr>
        <p:blipFill>
          <a:blip r:embed="rId2"/>
          <a:stretch>
            <a:fillRect/>
          </a:stretch>
        </p:blipFill>
        <p:spPr>
          <a:xfrm>
            <a:off x="246781" y="1473358"/>
            <a:ext cx="7307580" cy="1859280"/>
          </a:xfrm>
          <a:prstGeom prst="rect">
            <a:avLst/>
          </a:prstGeom>
        </p:spPr>
      </p:pic>
      <p:pic>
        <p:nvPicPr>
          <p:cNvPr id="13" name="Picture 19165">
            <a:extLst>
              <a:ext uri="{FF2B5EF4-FFF2-40B4-BE49-F238E27FC236}">
                <a16:creationId xmlns:a16="http://schemas.microsoft.com/office/drawing/2014/main" id="{9528C133-F2D4-4FA9-BE4F-113EF991F0B0}"/>
              </a:ext>
            </a:extLst>
          </p:cNvPr>
          <p:cNvPicPr>
            <a:picLocks noChangeAspect="1"/>
          </p:cNvPicPr>
          <p:nvPr/>
        </p:nvPicPr>
        <p:blipFill>
          <a:blip r:embed="rId3"/>
          <a:stretch>
            <a:fillRect/>
          </a:stretch>
        </p:blipFill>
        <p:spPr>
          <a:xfrm>
            <a:off x="2302109" y="949831"/>
            <a:ext cx="6595110" cy="4486275"/>
          </a:xfrm>
          <a:prstGeom prst="rect">
            <a:avLst/>
          </a:prstGeom>
        </p:spPr>
      </p:pic>
    </p:spTree>
    <p:extLst>
      <p:ext uri="{BB962C8B-B14F-4D97-AF65-F5344CB8AC3E}">
        <p14:creationId xmlns:p14="http://schemas.microsoft.com/office/powerpoint/2010/main" val="25608835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91</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8.2.</a:t>
            </a:r>
            <a:r>
              <a:rPr lang="zh-CN" altLang="en-US" sz="2400" b="1" dirty="0">
                <a:solidFill>
                  <a:srgbClr val="C00000"/>
                </a:solidFill>
                <a:latin typeface="Verdana"/>
                <a:ea typeface="微软雅黑"/>
              </a:rPr>
              <a:t>新</a:t>
            </a:r>
            <a:r>
              <a:rPr lang="zh-CN" altLang="en-US" sz="2400" b="1" dirty="0">
                <a:solidFill>
                  <a:srgbClr val="C00000"/>
                </a:solidFill>
                <a:ea typeface="微软雅黑"/>
              </a:rPr>
              <a:t>七种质量基本工具</a:t>
            </a:r>
            <a:endParaRPr lang="zh-CN" altLang="en-US" sz="2400" b="1" dirty="0">
              <a:solidFill>
                <a:srgbClr val="C00000"/>
              </a:solidFill>
              <a:latin typeface="Verdana"/>
              <a:ea typeface="微软雅黑"/>
            </a:endParaRP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Picture 19424">
            <a:extLst>
              <a:ext uri="{FF2B5EF4-FFF2-40B4-BE49-F238E27FC236}">
                <a16:creationId xmlns:a16="http://schemas.microsoft.com/office/drawing/2014/main" id="{96F9166D-EFF2-4446-AAD2-1A4F84F4E69F}"/>
              </a:ext>
            </a:extLst>
          </p:cNvPr>
          <p:cNvPicPr>
            <a:picLocks noChangeAspect="1"/>
          </p:cNvPicPr>
          <p:nvPr/>
        </p:nvPicPr>
        <p:blipFill>
          <a:blip r:embed="rId2"/>
          <a:stretch>
            <a:fillRect/>
          </a:stretch>
        </p:blipFill>
        <p:spPr>
          <a:xfrm>
            <a:off x="1574482" y="1082040"/>
            <a:ext cx="6045518" cy="4693920"/>
          </a:xfrm>
          <a:prstGeom prst="rect">
            <a:avLst/>
          </a:prstGeom>
        </p:spPr>
      </p:pic>
    </p:spTree>
    <p:extLst>
      <p:ext uri="{BB962C8B-B14F-4D97-AF65-F5344CB8AC3E}">
        <p14:creationId xmlns:p14="http://schemas.microsoft.com/office/powerpoint/2010/main" val="3313601382"/>
      </p:ext>
    </p:extLst>
  </p:cSld>
  <p:clrMapOvr>
    <a:masterClrMapping/>
  </p:clrMapOvr>
  <p:transition>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92</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8.3.</a:t>
            </a:r>
            <a:r>
              <a:rPr lang="zh-CN" altLang="en-US" sz="2400" b="1" dirty="0">
                <a:solidFill>
                  <a:srgbClr val="C00000"/>
                </a:solidFill>
                <a:latin typeface="Verdana"/>
                <a:ea typeface="微软雅黑"/>
              </a:rPr>
              <a:t>控制质量</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19651">
            <a:extLst>
              <a:ext uri="{FF2B5EF4-FFF2-40B4-BE49-F238E27FC236}">
                <a16:creationId xmlns:a16="http://schemas.microsoft.com/office/drawing/2014/main" id="{35320020-2580-4287-8392-F2A84FA2FCFA}"/>
              </a:ext>
            </a:extLst>
          </p:cNvPr>
          <p:cNvPicPr>
            <a:picLocks noChangeAspect="1"/>
          </p:cNvPicPr>
          <p:nvPr/>
        </p:nvPicPr>
        <p:blipFill>
          <a:blip r:embed="rId2"/>
          <a:stretch>
            <a:fillRect/>
          </a:stretch>
        </p:blipFill>
        <p:spPr>
          <a:xfrm>
            <a:off x="268147" y="1438027"/>
            <a:ext cx="7307580" cy="2903220"/>
          </a:xfrm>
          <a:prstGeom prst="rect">
            <a:avLst/>
          </a:prstGeom>
        </p:spPr>
      </p:pic>
      <p:pic>
        <p:nvPicPr>
          <p:cNvPr id="14" name="Picture 19658">
            <a:extLst>
              <a:ext uri="{FF2B5EF4-FFF2-40B4-BE49-F238E27FC236}">
                <a16:creationId xmlns:a16="http://schemas.microsoft.com/office/drawing/2014/main" id="{05F44754-B5FF-40EA-915D-224CF50E4CEF}"/>
              </a:ext>
            </a:extLst>
          </p:cNvPr>
          <p:cNvPicPr>
            <a:picLocks noChangeAspect="1"/>
          </p:cNvPicPr>
          <p:nvPr/>
        </p:nvPicPr>
        <p:blipFill>
          <a:blip r:embed="rId3"/>
          <a:stretch>
            <a:fillRect/>
          </a:stretch>
        </p:blipFill>
        <p:spPr>
          <a:xfrm>
            <a:off x="3379928" y="935429"/>
            <a:ext cx="5495925" cy="4567238"/>
          </a:xfrm>
          <a:prstGeom prst="rect">
            <a:avLst/>
          </a:prstGeom>
        </p:spPr>
      </p:pic>
    </p:spTree>
    <p:extLst>
      <p:ext uri="{BB962C8B-B14F-4D97-AF65-F5344CB8AC3E}">
        <p14:creationId xmlns:p14="http://schemas.microsoft.com/office/powerpoint/2010/main" val="372915197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93</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9.</a:t>
            </a:r>
            <a:r>
              <a:rPr lang="zh-CN" altLang="en-US" sz="2400" b="1" dirty="0">
                <a:solidFill>
                  <a:srgbClr val="C00000"/>
                </a:solidFill>
                <a:ea typeface="微软雅黑"/>
              </a:rPr>
              <a:t>项目人力资源管理</a:t>
            </a:r>
            <a:endParaRPr lang="zh-CN" altLang="en-US" sz="2400" b="1" dirty="0">
              <a:solidFill>
                <a:srgbClr val="C00000"/>
              </a:solidFill>
              <a:latin typeface="Verdana"/>
              <a:ea typeface="微软雅黑"/>
            </a:endParaRP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11600218-E3D3-479B-B84B-CA0A0E34F3E4}"/>
              </a:ext>
            </a:extLst>
          </p:cNvPr>
          <p:cNvSpPr txBox="1"/>
          <p:nvPr/>
        </p:nvSpPr>
        <p:spPr>
          <a:xfrm>
            <a:off x="2051720" y="1268760"/>
            <a:ext cx="5688632" cy="1815882"/>
          </a:xfrm>
          <a:prstGeom prst="rect">
            <a:avLst/>
          </a:prstGeom>
          <a:noFill/>
        </p:spPr>
        <p:txBody>
          <a:bodyPr wrap="square" rtlCol="0">
            <a:spAutoFit/>
          </a:bodyPr>
          <a:lstStyle/>
          <a:p>
            <a:r>
              <a:rPr lang="en-US" altLang="zh-CN" sz="2800" dirty="0">
                <a:latin typeface="黑体" pitchFamily="49" charset="-122"/>
                <a:ea typeface="黑体" pitchFamily="49" charset="-122"/>
              </a:rPr>
              <a:t>9.1.</a:t>
            </a:r>
            <a:r>
              <a:rPr lang="zh-CN" altLang="en-US" sz="2800" dirty="0">
                <a:latin typeface="黑体" pitchFamily="49" charset="-122"/>
                <a:ea typeface="黑体" pitchFamily="49" charset="-122"/>
              </a:rPr>
              <a:t>规划人力资源管理</a:t>
            </a:r>
          </a:p>
          <a:p>
            <a:r>
              <a:rPr lang="en-US" altLang="zh-CN" sz="2800" dirty="0">
                <a:latin typeface="黑体" pitchFamily="49" charset="-122"/>
                <a:ea typeface="黑体" pitchFamily="49" charset="-122"/>
              </a:rPr>
              <a:t>9.2.</a:t>
            </a:r>
            <a:r>
              <a:rPr lang="zh-CN" altLang="en-US" sz="2800" dirty="0">
                <a:latin typeface="黑体" pitchFamily="49" charset="-122"/>
                <a:ea typeface="黑体" pitchFamily="49" charset="-122"/>
              </a:rPr>
              <a:t>组建项目团队</a:t>
            </a:r>
          </a:p>
          <a:p>
            <a:r>
              <a:rPr lang="en-US" altLang="zh-CN" sz="2800" dirty="0">
                <a:latin typeface="黑体" pitchFamily="49" charset="-122"/>
                <a:ea typeface="黑体" pitchFamily="49" charset="-122"/>
              </a:rPr>
              <a:t>9.3.</a:t>
            </a:r>
            <a:r>
              <a:rPr lang="zh-CN" altLang="en-US" sz="2800" dirty="0">
                <a:latin typeface="黑体" pitchFamily="49" charset="-122"/>
                <a:ea typeface="黑体" pitchFamily="49" charset="-122"/>
              </a:rPr>
              <a:t>建设项目团队</a:t>
            </a:r>
          </a:p>
          <a:p>
            <a:r>
              <a:rPr lang="en-US" altLang="zh-CN" sz="2800" dirty="0">
                <a:latin typeface="黑体" pitchFamily="49" charset="-122"/>
                <a:ea typeface="黑体" pitchFamily="49" charset="-122"/>
              </a:rPr>
              <a:t>9.4.</a:t>
            </a:r>
            <a:r>
              <a:rPr lang="zh-CN" altLang="en-US" sz="2800" dirty="0">
                <a:latin typeface="黑体" pitchFamily="49" charset="-122"/>
                <a:ea typeface="黑体" pitchFamily="49" charset="-122"/>
              </a:rPr>
              <a:t>管理项目团队</a:t>
            </a:r>
            <a:r>
              <a:rPr lang="zh-CN" altLang="en-US" sz="2800" b="1" dirty="0">
                <a:solidFill>
                  <a:srgbClr val="FF0000"/>
                </a:solidFill>
                <a:latin typeface="黑体" pitchFamily="49" charset="-122"/>
                <a:ea typeface="黑体" pitchFamily="49" charset="-122"/>
              </a:rPr>
              <a:t>（执行过程组）</a:t>
            </a:r>
          </a:p>
        </p:txBody>
      </p:sp>
    </p:spTree>
    <p:extLst>
      <p:ext uri="{BB962C8B-B14F-4D97-AF65-F5344CB8AC3E}">
        <p14:creationId xmlns:p14="http://schemas.microsoft.com/office/powerpoint/2010/main" val="606686082"/>
      </p:ext>
    </p:extLst>
  </p:cSld>
  <p:clrMapOvr>
    <a:masterClrMapping/>
  </p:clrMapOvr>
  <p:transition>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94</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9.1.</a:t>
            </a:r>
            <a:r>
              <a:rPr lang="zh-CN" altLang="en-US" sz="2400" b="1" dirty="0">
                <a:solidFill>
                  <a:srgbClr val="C00000"/>
                </a:solidFill>
                <a:latin typeface="Verdana"/>
                <a:ea typeface="微软雅黑"/>
              </a:rPr>
              <a:t>规划人力资源管理</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20341">
            <a:extLst>
              <a:ext uri="{FF2B5EF4-FFF2-40B4-BE49-F238E27FC236}">
                <a16:creationId xmlns:a16="http://schemas.microsoft.com/office/drawing/2014/main" id="{22C7872D-A404-4706-86B4-490005F61A78}"/>
              </a:ext>
            </a:extLst>
          </p:cNvPr>
          <p:cNvPicPr>
            <a:picLocks noChangeAspect="1"/>
          </p:cNvPicPr>
          <p:nvPr/>
        </p:nvPicPr>
        <p:blipFill>
          <a:blip r:embed="rId2"/>
          <a:stretch>
            <a:fillRect/>
          </a:stretch>
        </p:blipFill>
        <p:spPr>
          <a:xfrm>
            <a:off x="190641" y="1433745"/>
            <a:ext cx="7307580" cy="1859280"/>
          </a:xfrm>
          <a:prstGeom prst="rect">
            <a:avLst/>
          </a:prstGeom>
        </p:spPr>
      </p:pic>
      <p:pic>
        <p:nvPicPr>
          <p:cNvPr id="14" name="Picture 20348">
            <a:extLst>
              <a:ext uri="{FF2B5EF4-FFF2-40B4-BE49-F238E27FC236}">
                <a16:creationId xmlns:a16="http://schemas.microsoft.com/office/drawing/2014/main" id="{C4ED0D15-AC17-44A2-B83A-FFCF464F550C}"/>
              </a:ext>
            </a:extLst>
          </p:cNvPr>
          <p:cNvPicPr>
            <a:picLocks noChangeAspect="1"/>
          </p:cNvPicPr>
          <p:nvPr/>
        </p:nvPicPr>
        <p:blipFill>
          <a:blip r:embed="rId3"/>
          <a:stretch>
            <a:fillRect/>
          </a:stretch>
        </p:blipFill>
        <p:spPr>
          <a:xfrm>
            <a:off x="2355816" y="935429"/>
            <a:ext cx="6595110" cy="4789170"/>
          </a:xfrm>
          <a:prstGeom prst="rect">
            <a:avLst/>
          </a:prstGeom>
        </p:spPr>
      </p:pic>
    </p:spTree>
    <p:extLst>
      <p:ext uri="{BB962C8B-B14F-4D97-AF65-F5344CB8AC3E}">
        <p14:creationId xmlns:p14="http://schemas.microsoft.com/office/powerpoint/2010/main" val="118184276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95</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9.1.</a:t>
            </a:r>
            <a:r>
              <a:rPr lang="zh-CN" altLang="en-US" sz="2400" b="1" dirty="0">
                <a:solidFill>
                  <a:srgbClr val="C00000"/>
                </a:solidFill>
                <a:latin typeface="Verdana"/>
                <a:ea typeface="微软雅黑"/>
              </a:rPr>
              <a:t>角色与职责定义</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20585">
            <a:extLst>
              <a:ext uri="{FF2B5EF4-FFF2-40B4-BE49-F238E27FC236}">
                <a16:creationId xmlns:a16="http://schemas.microsoft.com/office/drawing/2014/main" id="{C2EB8BC3-E343-455B-9E2C-A58356890010}"/>
              </a:ext>
            </a:extLst>
          </p:cNvPr>
          <p:cNvPicPr>
            <a:picLocks noChangeAspect="1"/>
          </p:cNvPicPr>
          <p:nvPr/>
        </p:nvPicPr>
        <p:blipFill>
          <a:blip r:embed="rId2"/>
          <a:stretch>
            <a:fillRect/>
          </a:stretch>
        </p:blipFill>
        <p:spPr>
          <a:xfrm>
            <a:off x="457200" y="2046684"/>
            <a:ext cx="8243888" cy="2764631"/>
          </a:xfrm>
          <a:prstGeom prst="rect">
            <a:avLst/>
          </a:prstGeom>
        </p:spPr>
      </p:pic>
    </p:spTree>
    <p:extLst>
      <p:ext uri="{BB962C8B-B14F-4D97-AF65-F5344CB8AC3E}">
        <p14:creationId xmlns:p14="http://schemas.microsoft.com/office/powerpoint/2010/main" val="3731835620"/>
      </p:ext>
    </p:extLst>
  </p:cSld>
  <p:clrMapOvr>
    <a:masterClrMapping/>
  </p:clrMapOvr>
  <p:transition>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96</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9.1.</a:t>
            </a:r>
            <a:r>
              <a:rPr lang="zh-CN" altLang="en-US" sz="2400" b="1" dirty="0">
                <a:solidFill>
                  <a:srgbClr val="C00000"/>
                </a:solidFill>
                <a:latin typeface="Verdana"/>
                <a:ea typeface="微软雅黑"/>
              </a:rPr>
              <a:t>责任分配矩阵</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0688">
            <a:extLst>
              <a:ext uri="{FF2B5EF4-FFF2-40B4-BE49-F238E27FC236}">
                <a16:creationId xmlns:a16="http://schemas.microsoft.com/office/drawing/2014/main" id="{21D73B8F-A1A4-4F74-B8AA-03E34A514AC0}"/>
              </a:ext>
            </a:extLst>
          </p:cNvPr>
          <p:cNvPicPr>
            <a:picLocks noChangeAspect="1"/>
          </p:cNvPicPr>
          <p:nvPr/>
        </p:nvPicPr>
        <p:blipFill>
          <a:blip r:embed="rId2"/>
          <a:stretch>
            <a:fillRect/>
          </a:stretch>
        </p:blipFill>
        <p:spPr>
          <a:xfrm>
            <a:off x="457200" y="1664493"/>
            <a:ext cx="8243888" cy="3529013"/>
          </a:xfrm>
          <a:prstGeom prst="rect">
            <a:avLst/>
          </a:prstGeom>
        </p:spPr>
      </p:pic>
    </p:spTree>
    <p:extLst>
      <p:ext uri="{BB962C8B-B14F-4D97-AF65-F5344CB8AC3E}">
        <p14:creationId xmlns:p14="http://schemas.microsoft.com/office/powerpoint/2010/main" val="634063683"/>
      </p:ext>
    </p:extLst>
  </p:cSld>
  <p:clrMapOvr>
    <a:masterClrMapping/>
  </p:clrMapOvr>
  <p:transition>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97</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9.1.</a:t>
            </a:r>
            <a:r>
              <a:rPr lang="zh-CN" altLang="en-US" sz="2400" b="1" dirty="0">
                <a:solidFill>
                  <a:srgbClr val="C00000"/>
                </a:solidFill>
                <a:latin typeface="Verdana"/>
                <a:ea typeface="微软雅黑"/>
              </a:rPr>
              <a:t>资源直方图</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20974">
            <a:extLst>
              <a:ext uri="{FF2B5EF4-FFF2-40B4-BE49-F238E27FC236}">
                <a16:creationId xmlns:a16="http://schemas.microsoft.com/office/drawing/2014/main" id="{F53FFFD8-ED4C-4A8A-863C-8C4D058C9759}"/>
              </a:ext>
            </a:extLst>
          </p:cNvPr>
          <p:cNvPicPr>
            <a:picLocks noChangeAspect="1"/>
          </p:cNvPicPr>
          <p:nvPr/>
        </p:nvPicPr>
        <p:blipFill>
          <a:blip r:embed="rId2"/>
          <a:stretch>
            <a:fillRect/>
          </a:stretch>
        </p:blipFill>
        <p:spPr>
          <a:xfrm>
            <a:off x="999648" y="1125538"/>
            <a:ext cx="7144703" cy="4494848"/>
          </a:xfrm>
          <a:prstGeom prst="rect">
            <a:avLst/>
          </a:prstGeom>
        </p:spPr>
      </p:pic>
    </p:spTree>
    <p:extLst>
      <p:ext uri="{BB962C8B-B14F-4D97-AF65-F5344CB8AC3E}">
        <p14:creationId xmlns:p14="http://schemas.microsoft.com/office/powerpoint/2010/main" val="665555762"/>
      </p:ext>
    </p:extLst>
  </p:cSld>
  <p:clrMapOvr>
    <a:masterClrMapping/>
  </p:clrMapOvr>
  <p:transition>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79BA05-130C-43BE-8BC9-97D79AB8A0D2}" type="datetime1">
              <a:rPr lang="zh-CN" altLang="en-US" smtClean="0"/>
              <a:t>2018/5/16</a:t>
            </a:fld>
            <a:endParaRPr lang="zh-CN" altLang="en-US" dirty="0"/>
          </a:p>
        </p:txBody>
      </p:sp>
      <p:sp>
        <p:nvSpPr>
          <p:cNvPr id="5" name="页脚占位符 4"/>
          <p:cNvSpPr>
            <a:spLocks noGrp="1"/>
          </p:cNvSpPr>
          <p:nvPr>
            <p:ph type="ftr" sz="quarter" idx="11"/>
          </p:nvPr>
        </p:nvSpPr>
        <p:spPr/>
        <p:txBody>
          <a:bodyPr/>
          <a:lstStyle/>
          <a:p>
            <a:r>
              <a:rPr lang="zh-CN" altLang="en-US"/>
              <a:t>沈阳普日软件技术有限公司</a:t>
            </a:r>
            <a:endParaRPr lang="zh-CN" altLang="en-US" dirty="0"/>
          </a:p>
        </p:txBody>
      </p:sp>
      <p:sp>
        <p:nvSpPr>
          <p:cNvPr id="6" name="灯片编号占位符 5"/>
          <p:cNvSpPr>
            <a:spLocks noGrp="1"/>
          </p:cNvSpPr>
          <p:nvPr>
            <p:ph type="sldNum" sz="quarter" idx="12"/>
          </p:nvPr>
        </p:nvSpPr>
        <p:spPr/>
        <p:txBody>
          <a:bodyPr/>
          <a:lstStyle/>
          <a:p>
            <a:fld id="{B031BCAD-9498-43AB-9891-706DDB667F66}" type="slidenum">
              <a:rPr lang="zh-CN" altLang="en-US" smtClean="0"/>
              <a:pPr/>
              <a:t>98</a:t>
            </a:fld>
            <a:endParaRPr lang="zh-CN" altLang="en-US"/>
          </a:p>
        </p:txBody>
      </p:sp>
      <p:sp>
        <p:nvSpPr>
          <p:cNvPr id="36" name="TextBox 6"/>
          <p:cNvSpPr txBox="1"/>
          <p:nvPr/>
        </p:nvSpPr>
        <p:spPr>
          <a:xfrm>
            <a:off x="745850" y="330021"/>
            <a:ext cx="807462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noProof="0" dirty="0">
                <a:solidFill>
                  <a:srgbClr val="C00000"/>
                </a:solidFill>
                <a:latin typeface="Verdana"/>
                <a:ea typeface="微软雅黑"/>
              </a:rPr>
              <a:t>  </a:t>
            </a:r>
            <a:r>
              <a:rPr lang="en-US" altLang="zh-CN" sz="2400" b="1" dirty="0">
                <a:solidFill>
                  <a:srgbClr val="C00000"/>
                </a:solidFill>
                <a:latin typeface="Verdana"/>
                <a:ea typeface="微软雅黑"/>
              </a:rPr>
              <a:t>9.2.</a:t>
            </a:r>
            <a:r>
              <a:rPr lang="zh-CN" altLang="en-US" sz="2400" b="1" dirty="0">
                <a:solidFill>
                  <a:srgbClr val="C00000"/>
                </a:solidFill>
                <a:latin typeface="Verdana"/>
                <a:ea typeface="微软雅黑"/>
              </a:rPr>
              <a:t>组建项目团队</a:t>
            </a:r>
          </a:p>
        </p:txBody>
      </p:sp>
      <p:grpSp>
        <p:nvGrpSpPr>
          <p:cNvPr id="37" name="组合 36"/>
          <p:cNvGrpSpPr/>
          <p:nvPr/>
        </p:nvGrpSpPr>
        <p:grpSpPr>
          <a:xfrm>
            <a:off x="0" y="260648"/>
            <a:ext cx="755576" cy="648072"/>
            <a:chOff x="251520" y="332656"/>
            <a:chExt cx="1217410" cy="1037008"/>
          </a:xfrm>
          <a:effectLst>
            <a:outerShdw blurRad="50800" dist="38100" dir="2700000" algn="tl" rotWithShape="0">
              <a:prstClr val="black">
                <a:alpha val="40000"/>
              </a:prstClr>
            </a:outerShdw>
          </a:effectLst>
        </p:grpSpPr>
        <p:sp>
          <p:nvSpPr>
            <p:cNvPr id="38" name="矩形 37"/>
            <p:cNvSpPr/>
            <p:nvPr/>
          </p:nvSpPr>
          <p:spPr>
            <a:xfrm>
              <a:off x="251520" y="33265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39552" y="692696"/>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1520" y="908720"/>
              <a:ext cx="43204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396697">
              <a:off x="1194351" y="1095847"/>
              <a:ext cx="274579" cy="273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21059">
            <a:extLst>
              <a:ext uri="{FF2B5EF4-FFF2-40B4-BE49-F238E27FC236}">
                <a16:creationId xmlns:a16="http://schemas.microsoft.com/office/drawing/2014/main" id="{581CDDDD-3E9A-43F0-A3A3-169E12BF9EFE}"/>
              </a:ext>
            </a:extLst>
          </p:cNvPr>
          <p:cNvPicPr>
            <a:picLocks noChangeAspect="1"/>
          </p:cNvPicPr>
          <p:nvPr/>
        </p:nvPicPr>
        <p:blipFill>
          <a:blip r:embed="rId2"/>
          <a:stretch>
            <a:fillRect/>
          </a:stretch>
        </p:blipFill>
        <p:spPr>
          <a:xfrm>
            <a:off x="203028" y="1503045"/>
            <a:ext cx="7307580" cy="1684020"/>
          </a:xfrm>
          <a:prstGeom prst="rect">
            <a:avLst/>
          </a:prstGeom>
        </p:spPr>
      </p:pic>
      <p:pic>
        <p:nvPicPr>
          <p:cNvPr id="14" name="Picture 21092">
            <a:extLst>
              <a:ext uri="{FF2B5EF4-FFF2-40B4-BE49-F238E27FC236}">
                <a16:creationId xmlns:a16="http://schemas.microsoft.com/office/drawing/2014/main" id="{D99860DE-1952-418F-BE69-14A2575DBB1A}"/>
              </a:ext>
            </a:extLst>
          </p:cNvPr>
          <p:cNvPicPr>
            <a:picLocks noChangeAspect="1"/>
          </p:cNvPicPr>
          <p:nvPr/>
        </p:nvPicPr>
        <p:blipFill>
          <a:blip r:embed="rId3"/>
          <a:stretch>
            <a:fillRect/>
          </a:stretch>
        </p:blipFill>
        <p:spPr>
          <a:xfrm>
            <a:off x="2345862" y="935429"/>
            <a:ext cx="6595110" cy="4880610"/>
          </a:xfrm>
          <a:prstGeom prst="rect">
            <a:avLst/>
          </a:prstGeom>
        </p:spPr>
      </p:pic>
    </p:spTree>
    <p:extLst>
      <p:ext uri="{BB962C8B-B14F-4D97-AF65-F5344CB8AC3E}">
        <p14:creationId xmlns:p14="http://schemas.microsoft.com/office/powerpoint/2010/main" val="89147138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 name="THINKCELLIDDONOTDELETE" val="H6EdDtx6u0C5EOXGQOn_yg"/>
  <p:tag name="THINKCELLSTATEDONOTDELETE" val="789y2Qm4AUORYTzZZpRkW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vEWcPGJRw0.SvHBuaBDiL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 name="THINKCELLIDDONOTDELETE" val="WImSoy1BGk2qeJ_gZBR4Cw"/>
  <p:tag name="THINKCELLSTATEDONOTDELETE" val="kcx.WLYKokeZv6_6g05e6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 name="THINKCELLIDDONOTDELETE" val="H6EdDtx6u0C5EOXGQOn_yg"/>
  <p:tag name="THINKCELLSTATEDONOTDELETE" val="789y2Qm4AUORYTzZZpRkW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vEWcPGJRw0.SvHBuaBDiL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 name="THINKCELLIDDONOTDELETE" val="WImSoy1BGk2qeJ_gZBR4Cw"/>
  <p:tag name="THINKCELLSTATEDONOTDELETE" val="kcx.WLYKokeZv6_6g05e6g"/>
</p:tagLst>
</file>

<file path=ppt/theme/theme1.xml><?xml version="1.0" encoding="utf-8"?>
<a:theme xmlns:a="http://schemas.openxmlformats.org/drawingml/2006/main" name="第一ppt 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600" dirty="0" smtClean="0">
            <a:solidFill>
              <a:schemeClr val="bg1"/>
            </a:solidFill>
            <a:latin typeface="黑体" pitchFamily="49" charset="-122"/>
            <a:ea typeface="黑体" pitchFamily="49" charset="-122"/>
          </a:defRPr>
        </a:defPPr>
      </a:lstStyle>
    </a:txDef>
  </a:objectDefaults>
  <a:extraClrSchemeLst/>
</a:theme>
</file>

<file path=ppt/theme/theme2.xml><?xml version="1.0" encoding="utf-8"?>
<a:theme xmlns:a="http://schemas.openxmlformats.org/drawingml/2006/main" name="5_CG_PPT_Blue_Small_Fonts_CN_V1.1">
  <a:themeElements>
    <a:clrScheme name="CG_PPT_Blue_Small_Fonts_CN_V1.1 2">
      <a:dk1>
        <a:srgbClr val="000000"/>
      </a:dk1>
      <a:lt1>
        <a:srgbClr val="FFFFFF"/>
      </a:lt1>
      <a:dk2>
        <a:srgbClr val="77ADAA"/>
      </a:dk2>
      <a:lt2>
        <a:srgbClr val="C0C0C0"/>
      </a:lt2>
      <a:accent1>
        <a:srgbClr val="A7C4D9"/>
      </a:accent1>
      <a:accent2>
        <a:srgbClr val="F5DCB4"/>
      </a:accent2>
      <a:accent3>
        <a:srgbClr val="FFFFFF"/>
      </a:accent3>
      <a:accent4>
        <a:srgbClr val="000000"/>
      </a:accent4>
      <a:accent5>
        <a:srgbClr val="D0DEE9"/>
      </a:accent5>
      <a:accent6>
        <a:srgbClr val="DEC7A3"/>
      </a:accent6>
      <a:hlink>
        <a:srgbClr val="FFEB73"/>
      </a:hlink>
      <a:folHlink>
        <a:srgbClr val="B62222"/>
      </a:folHlink>
    </a:clrScheme>
    <a:fontScheme name="CG_PPT_Blue_Small_Fonts_CN_V1.1">
      <a:majorFont>
        <a:latin typeface="Arial Narrow"/>
        <a:ea typeface="SimSun"/>
        <a:cs typeface=""/>
      </a:majorFont>
      <a:minorFont>
        <a:latin typeface="Arial"/>
        <a:ea typeface="SimSu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lang="de-DE" sz="20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lang="de-DE" sz="20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CG_PPT_Blue_Small_Fonts_CN_V1.1 1">
        <a:dk1>
          <a:srgbClr val="000000"/>
        </a:dk1>
        <a:lt1>
          <a:srgbClr val="FFFFFF"/>
        </a:lt1>
        <a:dk2>
          <a:srgbClr val="9E9E9E"/>
        </a:dk2>
        <a:lt2>
          <a:srgbClr val="DDDDDD"/>
        </a:lt2>
        <a:accent1>
          <a:srgbClr val="BCBCBC"/>
        </a:accent1>
        <a:accent2>
          <a:srgbClr val="E9E9E9"/>
        </a:accent2>
        <a:accent3>
          <a:srgbClr val="FFFFFF"/>
        </a:accent3>
        <a:accent4>
          <a:srgbClr val="000000"/>
        </a:accent4>
        <a:accent5>
          <a:srgbClr val="DADADA"/>
        </a:accent5>
        <a:accent6>
          <a:srgbClr val="D3D3D3"/>
        </a:accent6>
        <a:hlink>
          <a:srgbClr val="BCBCBC"/>
        </a:hlink>
        <a:folHlink>
          <a:srgbClr val="535353"/>
        </a:folHlink>
      </a:clrScheme>
      <a:clrMap bg1="lt1" tx1="dk1" bg2="lt2" tx2="dk2" accent1="accent1" accent2="accent2" accent3="accent3" accent4="accent4" accent5="accent5" accent6="accent6" hlink="hlink" folHlink="folHlink"/>
    </a:extraClrScheme>
    <a:extraClrScheme>
      <a:clrScheme name="CG_PPT_Blue_Small_Fonts_CN_V1.1 2">
        <a:dk1>
          <a:srgbClr val="000000"/>
        </a:dk1>
        <a:lt1>
          <a:srgbClr val="FFFFFF"/>
        </a:lt1>
        <a:dk2>
          <a:srgbClr val="77ADAA"/>
        </a:dk2>
        <a:lt2>
          <a:srgbClr val="C0C0C0"/>
        </a:lt2>
        <a:accent1>
          <a:srgbClr val="A7C4D9"/>
        </a:accent1>
        <a:accent2>
          <a:srgbClr val="F5DCB4"/>
        </a:accent2>
        <a:accent3>
          <a:srgbClr val="FFFFFF"/>
        </a:accent3>
        <a:accent4>
          <a:srgbClr val="000000"/>
        </a:accent4>
        <a:accent5>
          <a:srgbClr val="D0DEE9"/>
        </a:accent5>
        <a:accent6>
          <a:srgbClr val="DEC7A3"/>
        </a:accent6>
        <a:hlink>
          <a:srgbClr val="FFEB73"/>
        </a:hlink>
        <a:folHlink>
          <a:srgbClr val="B6222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G_PPT_Blue_Small_Fonts_CN_V1.1">
  <a:themeElements>
    <a:clrScheme name="CG_PPT_Blue_Small_Fonts_CN_V1.1 2">
      <a:dk1>
        <a:srgbClr val="000000"/>
      </a:dk1>
      <a:lt1>
        <a:srgbClr val="FFFFFF"/>
      </a:lt1>
      <a:dk2>
        <a:srgbClr val="77ADAA"/>
      </a:dk2>
      <a:lt2>
        <a:srgbClr val="C0C0C0"/>
      </a:lt2>
      <a:accent1>
        <a:srgbClr val="A7C4D9"/>
      </a:accent1>
      <a:accent2>
        <a:srgbClr val="F5DCB4"/>
      </a:accent2>
      <a:accent3>
        <a:srgbClr val="FFFFFF"/>
      </a:accent3>
      <a:accent4>
        <a:srgbClr val="000000"/>
      </a:accent4>
      <a:accent5>
        <a:srgbClr val="D0DEE9"/>
      </a:accent5>
      <a:accent6>
        <a:srgbClr val="DEC7A3"/>
      </a:accent6>
      <a:hlink>
        <a:srgbClr val="FFEB73"/>
      </a:hlink>
      <a:folHlink>
        <a:srgbClr val="B62222"/>
      </a:folHlink>
    </a:clrScheme>
    <a:fontScheme name="CG_PPT_Blue_Small_Fonts_CN_V1.1">
      <a:majorFont>
        <a:latin typeface="Arial Narrow"/>
        <a:ea typeface="SimSun"/>
        <a:cs typeface=""/>
      </a:majorFont>
      <a:minorFont>
        <a:latin typeface="Arial"/>
        <a:ea typeface="SimSu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CG_PPT_Blue_Small_Fonts_CN_V1.1 1">
        <a:dk1>
          <a:srgbClr val="000000"/>
        </a:dk1>
        <a:lt1>
          <a:srgbClr val="FFFFFF"/>
        </a:lt1>
        <a:dk2>
          <a:srgbClr val="9E9E9E"/>
        </a:dk2>
        <a:lt2>
          <a:srgbClr val="DDDDDD"/>
        </a:lt2>
        <a:accent1>
          <a:srgbClr val="BCBCBC"/>
        </a:accent1>
        <a:accent2>
          <a:srgbClr val="E9E9E9"/>
        </a:accent2>
        <a:accent3>
          <a:srgbClr val="FFFFFF"/>
        </a:accent3>
        <a:accent4>
          <a:srgbClr val="000000"/>
        </a:accent4>
        <a:accent5>
          <a:srgbClr val="DADADA"/>
        </a:accent5>
        <a:accent6>
          <a:srgbClr val="D3D3D3"/>
        </a:accent6>
        <a:hlink>
          <a:srgbClr val="BCBCBC"/>
        </a:hlink>
        <a:folHlink>
          <a:srgbClr val="535353"/>
        </a:folHlink>
      </a:clrScheme>
      <a:clrMap bg1="lt1" tx1="dk1" bg2="lt2" tx2="dk2" accent1="accent1" accent2="accent2" accent3="accent3" accent4="accent4" accent5="accent5" accent6="accent6" hlink="hlink" folHlink="folHlink"/>
    </a:extraClrScheme>
    <a:extraClrScheme>
      <a:clrScheme name="CG_PPT_Blue_Small_Fonts_CN_V1.1 2">
        <a:dk1>
          <a:srgbClr val="000000"/>
        </a:dk1>
        <a:lt1>
          <a:srgbClr val="FFFFFF"/>
        </a:lt1>
        <a:dk2>
          <a:srgbClr val="77ADAA"/>
        </a:dk2>
        <a:lt2>
          <a:srgbClr val="C0C0C0"/>
        </a:lt2>
        <a:accent1>
          <a:srgbClr val="A7C4D9"/>
        </a:accent1>
        <a:accent2>
          <a:srgbClr val="F5DCB4"/>
        </a:accent2>
        <a:accent3>
          <a:srgbClr val="FFFFFF"/>
        </a:accent3>
        <a:accent4>
          <a:srgbClr val="000000"/>
        </a:accent4>
        <a:accent5>
          <a:srgbClr val="D0DEE9"/>
        </a:accent5>
        <a:accent6>
          <a:srgbClr val="DEC7A3"/>
        </a:accent6>
        <a:hlink>
          <a:srgbClr val="FFEB73"/>
        </a:hlink>
        <a:folHlink>
          <a:srgbClr val="B6222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15522</TotalTime>
  <Words>6151</Words>
  <Application>Microsoft Office PowerPoint</Application>
  <PresentationFormat>全屏显示(4:3)</PresentationFormat>
  <Paragraphs>974</Paragraphs>
  <Slides>154</Slides>
  <Notes>0</Notes>
  <HiddenSlides>0</HiddenSlides>
  <MMClips>0</MMClips>
  <ScaleCrop>false</ScaleCrop>
  <HeadingPairs>
    <vt:vector size="8" baseType="variant">
      <vt:variant>
        <vt:lpstr>已用的字体</vt:lpstr>
      </vt:variant>
      <vt:variant>
        <vt:i4>11</vt:i4>
      </vt:variant>
      <vt:variant>
        <vt:lpstr>主题</vt:lpstr>
      </vt:variant>
      <vt:variant>
        <vt:i4>3</vt:i4>
      </vt:variant>
      <vt:variant>
        <vt:lpstr>嵌入 OLE 服务器</vt:lpstr>
      </vt:variant>
      <vt:variant>
        <vt:i4>1</vt:i4>
      </vt:variant>
      <vt:variant>
        <vt:lpstr>幻灯片标题</vt:lpstr>
      </vt:variant>
      <vt:variant>
        <vt:i4>154</vt:i4>
      </vt:variant>
    </vt:vector>
  </HeadingPairs>
  <TitlesOfParts>
    <vt:vector size="169" baseType="lpstr">
      <vt:lpstr>黑体</vt:lpstr>
      <vt:lpstr>宋体</vt:lpstr>
      <vt:lpstr>宋体</vt:lpstr>
      <vt:lpstr>微软雅黑</vt:lpstr>
      <vt:lpstr>Arial</vt:lpstr>
      <vt:lpstr>Arial Narrow</vt:lpstr>
      <vt:lpstr>Calibri</vt:lpstr>
      <vt:lpstr>Shruti</vt:lpstr>
      <vt:lpstr>Times New Roman</vt:lpstr>
      <vt:lpstr>Verdana</vt:lpstr>
      <vt:lpstr>Wingdings</vt:lpstr>
      <vt:lpstr>第一ppt www.1ppt.com</vt:lpstr>
      <vt:lpstr>5_CG_PPT_Blue_Small_Fonts_CN_V1.1</vt:lpstr>
      <vt:lpstr>CG_PPT_Blue_Small_Fonts_CN_V1.1</vt:lpstr>
      <vt:lpstr>TCLayout.ActiveDocument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第一PPT模板网：www.1ppt.com</dc:creator>
  <cp:keywords>第一PPT模板网：www.1ppt.com</cp:keywords>
  <dc:description>第一PPT模板网：www.1ppt.com</dc:description>
  <cp:lastModifiedBy>win7</cp:lastModifiedBy>
  <cp:revision>1306</cp:revision>
  <dcterms:created xsi:type="dcterms:W3CDTF">2010-10-13T12:51:22Z</dcterms:created>
  <dcterms:modified xsi:type="dcterms:W3CDTF">2018-05-16T03:08:17Z</dcterms:modified>
  <cp:category>第一PPT模板网：www.1ppt.com</cp:category>
</cp:coreProperties>
</file>